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444" r:id="rId3"/>
    <p:sldId id="429" r:id="rId4"/>
    <p:sldId id="430" r:id="rId5"/>
    <p:sldId id="577" r:id="rId6"/>
    <p:sldId id="587" r:id="rId7"/>
    <p:sldId id="588" r:id="rId8"/>
    <p:sldId id="546" r:id="rId9"/>
    <p:sldId id="586" r:id="rId10"/>
    <p:sldId id="578" r:id="rId11"/>
    <p:sldId id="579" r:id="rId12"/>
    <p:sldId id="580" r:id="rId13"/>
    <p:sldId id="581" r:id="rId14"/>
    <p:sldId id="582" r:id="rId15"/>
    <p:sldId id="583" r:id="rId16"/>
    <p:sldId id="445" r:id="rId17"/>
    <p:sldId id="446" r:id="rId18"/>
    <p:sldId id="448" r:id="rId19"/>
    <p:sldId id="449" r:id="rId20"/>
    <p:sldId id="450" r:id="rId21"/>
    <p:sldId id="451" r:id="rId22"/>
    <p:sldId id="452" r:id="rId23"/>
    <p:sldId id="589" r:id="rId24"/>
    <p:sldId id="453" r:id="rId25"/>
    <p:sldId id="455" r:id="rId26"/>
    <p:sldId id="456" r:id="rId27"/>
    <p:sldId id="457" r:id="rId28"/>
    <p:sldId id="466" r:id="rId29"/>
    <p:sldId id="467" r:id="rId30"/>
    <p:sldId id="468" r:id="rId31"/>
    <p:sldId id="469" r:id="rId32"/>
    <p:sldId id="470" r:id="rId33"/>
    <p:sldId id="471" r:id="rId34"/>
    <p:sldId id="462" r:id="rId35"/>
    <p:sldId id="473" r:id="rId36"/>
    <p:sldId id="474" r:id="rId37"/>
    <p:sldId id="475" r:id="rId38"/>
    <p:sldId id="477" r:id="rId39"/>
    <p:sldId id="478" r:id="rId40"/>
    <p:sldId id="479" r:id="rId41"/>
    <p:sldId id="480" r:id="rId42"/>
    <p:sldId id="483" r:id="rId43"/>
    <p:sldId id="485" r:id="rId44"/>
    <p:sldId id="486" r:id="rId45"/>
    <p:sldId id="487" r:id="rId46"/>
    <p:sldId id="489" r:id="rId47"/>
    <p:sldId id="490" r:id="rId48"/>
    <p:sldId id="576" r:id="rId49"/>
    <p:sldId id="493" r:id="rId50"/>
    <p:sldId id="575" r:id="rId51"/>
    <p:sldId id="494" r:id="rId52"/>
    <p:sldId id="495" r:id="rId53"/>
    <p:sldId id="496" r:id="rId54"/>
    <p:sldId id="497" r:id="rId55"/>
    <p:sldId id="498" r:id="rId56"/>
    <p:sldId id="499" r:id="rId57"/>
    <p:sldId id="500" r:id="rId58"/>
    <p:sldId id="501" r:id="rId59"/>
    <p:sldId id="543" r:id="rId60"/>
    <p:sldId id="506" r:id="rId61"/>
    <p:sldId id="507" r:id="rId62"/>
    <p:sldId id="508" r:id="rId63"/>
    <p:sldId id="509" r:id="rId64"/>
    <p:sldId id="54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11" autoAdjust="0"/>
  </p:normalViewPr>
  <p:slideViewPr>
    <p:cSldViewPr snapToGrid="0">
      <p:cViewPr varScale="1">
        <p:scale>
          <a:sx n="115" d="100"/>
          <a:sy n="115" d="100"/>
        </p:scale>
        <p:origin x="3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CF7B1-E916-4840-9E36-7E81F44E2EA2}" type="datetimeFigureOut">
              <a:rPr lang="en-US" smtClean="0"/>
              <a:t>6/3/2018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5BB65-F646-482C-A05A-470AD81F3254}" type="slidenum">
              <a:rPr lang="en-US" smtClean="0"/>
              <a:t>‹#›</a:t>
            </a:fld>
            <a:endParaRPr lang="en-US"/>
          </a:p>
        </p:txBody>
      </p:sp>
    </p:spTree>
    <p:extLst>
      <p:ext uri="{BB962C8B-B14F-4D97-AF65-F5344CB8AC3E}">
        <p14:creationId xmlns:p14="http://schemas.microsoft.com/office/powerpoint/2010/main" val="813832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36AB2-2113-4E55-8E27-0971EE5D62A2}" type="slidenum">
              <a:rPr lang="en-US"/>
              <a:pPr/>
              <a:t>18</a:t>
            </a:fld>
            <a:endParaRPr lang="en-US"/>
          </a:p>
        </p:txBody>
      </p:sp>
      <p:sp>
        <p:nvSpPr>
          <p:cNvPr id="69634" name="Rectangle 2"/>
          <p:cNvSpPr>
            <a:spLocks noGrp="1" noRot="1" noChangeAspect="1" noChangeArrowheads="1" noTextEdit="1"/>
          </p:cNvSpPr>
          <p:nvPr>
            <p:ph type="sldImg"/>
          </p:nvPr>
        </p:nvSpPr>
        <p:spPr>
          <a:xfrm>
            <a:off x="458788" y="720725"/>
            <a:ext cx="6400800" cy="3600450"/>
          </a:xfrm>
          <a:ln/>
        </p:spPr>
      </p:sp>
      <p:sp>
        <p:nvSpPr>
          <p:cNvPr id="69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604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C1E02E-9E89-40F4-A600-CC6C522C54E4}" type="slidenum">
              <a:rPr lang="en-US"/>
              <a:pPr/>
              <a:t>20</a:t>
            </a:fld>
            <a:endParaRPr lang="en-US"/>
          </a:p>
        </p:txBody>
      </p:sp>
      <p:sp>
        <p:nvSpPr>
          <p:cNvPr id="71682" name="Rectangle 2"/>
          <p:cNvSpPr>
            <a:spLocks noGrp="1" noRot="1" noChangeAspect="1" noChangeArrowheads="1" noTextEdit="1"/>
          </p:cNvSpPr>
          <p:nvPr>
            <p:ph type="sldImg"/>
          </p:nvPr>
        </p:nvSpPr>
        <p:spPr>
          <a:xfrm>
            <a:off x="458788" y="720725"/>
            <a:ext cx="6400800" cy="3600450"/>
          </a:xfrm>
          <a:ln/>
        </p:spPr>
      </p:sp>
      <p:sp>
        <p:nvSpPr>
          <p:cNvPr id="71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998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3185B6-EC00-446F-B87C-E5B90BD23D19}" type="slidenum">
              <a:rPr lang="en-US"/>
              <a:pPr/>
              <a:t>22</a:t>
            </a:fld>
            <a:endParaRPr lang="en-US"/>
          </a:p>
        </p:txBody>
      </p:sp>
      <p:sp>
        <p:nvSpPr>
          <p:cNvPr id="73730" name="Rectangle 2"/>
          <p:cNvSpPr>
            <a:spLocks noGrp="1" noRot="1" noChangeAspect="1" noChangeArrowheads="1" noTextEdit="1"/>
          </p:cNvSpPr>
          <p:nvPr>
            <p:ph type="sldImg"/>
          </p:nvPr>
        </p:nvSpPr>
        <p:spPr>
          <a:xfrm>
            <a:off x="458788" y="720725"/>
            <a:ext cx="6400800" cy="3600450"/>
          </a:xfrm>
          <a:ln/>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5219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4D4D4D"/>
                </a:solidFill>
                <a:latin typeface="open-sans-1"/>
              </a:rPr>
              <a:t>Minard’s chart shows </a:t>
            </a:r>
            <a:r>
              <a:rPr lang="en-US" u="sng">
                <a:solidFill>
                  <a:srgbClr val="4D4D4D"/>
                </a:solidFill>
                <a:latin typeface="open-sans-1"/>
              </a:rPr>
              <a:t>six types of information</a:t>
            </a:r>
            <a:r>
              <a:rPr lang="en-US">
                <a:solidFill>
                  <a:srgbClr val="4D4D4D"/>
                </a:solidFill>
                <a:latin typeface="open-sans-1"/>
              </a:rPr>
              <a:t>: geography, time, temperature, the course and direction of the army’s movement, and the number of troops remaining. The widths of the gold (outward) and black (returning) paths represent the size of the force, one millimetre to 10,000 men. Geographical features and major battles are marked and named, and plummeting temperatures on the return journey are shown along the bottom.</a:t>
            </a:r>
          </a:p>
        </p:txBody>
      </p:sp>
      <p:sp>
        <p:nvSpPr>
          <p:cNvPr id="4" name="Slide Number Placeholder 3"/>
          <p:cNvSpPr>
            <a:spLocks noGrp="1"/>
          </p:cNvSpPr>
          <p:nvPr>
            <p:ph type="sldNum" sz="quarter" idx="10"/>
          </p:nvPr>
        </p:nvSpPr>
        <p:spPr/>
        <p:txBody>
          <a:bodyPr/>
          <a:lstStyle/>
          <a:p>
            <a:fld id="{7542DA76-A8B6-4E5D-B621-E57586642777}" type="slidenum">
              <a:rPr lang="en-US" smtClean="0"/>
              <a:t>42</a:t>
            </a:fld>
            <a:endParaRPr lang="en-US"/>
          </a:p>
        </p:txBody>
      </p:sp>
    </p:spTree>
    <p:extLst>
      <p:ext uri="{BB962C8B-B14F-4D97-AF65-F5344CB8AC3E}">
        <p14:creationId xmlns:p14="http://schemas.microsoft.com/office/powerpoint/2010/main" val="119807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eaLnBrk="1" hangingPunct="1">
              <a:lnSpc>
                <a:spcPct val="80000"/>
              </a:lnSpc>
              <a:defRPr/>
            </a:pPr>
            <a:r>
              <a:rPr lang="en-US" altLang="zh-CN" dirty="0">
                <a:ea typeface="宋体" pitchFamily="-108" charset="-122"/>
                <a:cs typeface="宋体" pitchFamily="-108" charset="-122"/>
              </a:rPr>
              <a:t>Equal Interval</a:t>
            </a:r>
          </a:p>
          <a:p>
            <a:pPr lvl="1" eaLnBrk="1" hangingPunct="1">
              <a:lnSpc>
                <a:spcPct val="80000"/>
              </a:lnSpc>
              <a:defRPr/>
            </a:pPr>
            <a:r>
              <a:rPr lang="en-US" altLang="zh-CN" dirty="0">
                <a:ea typeface="宋体" pitchFamily="-108" charset="-122"/>
                <a:cs typeface="宋体" pitchFamily="-108" charset="-122"/>
              </a:rPr>
              <a:t>Grouping observations by using class intervals of an equal range (1-25, 26-50, 51-75, 76-100)</a:t>
            </a:r>
          </a:p>
          <a:p>
            <a:pPr lvl="1" eaLnBrk="1" hangingPunct="1">
              <a:lnSpc>
                <a:spcPct val="80000"/>
              </a:lnSpc>
              <a:defRPr/>
            </a:pPr>
            <a:endParaRPr lang="en-US" altLang="zh-CN" dirty="0">
              <a:ea typeface="宋体" pitchFamily="-108" charset="-122"/>
              <a:cs typeface="宋体" pitchFamily="-108" charset="-122"/>
            </a:endParaRPr>
          </a:p>
          <a:p>
            <a:pPr eaLnBrk="1" hangingPunct="1">
              <a:lnSpc>
                <a:spcPct val="80000"/>
              </a:lnSpc>
              <a:defRPr/>
            </a:pPr>
            <a:r>
              <a:rPr lang="en-US" altLang="zh-CN" sz="2400" b="1" dirty="0" err="1">
                <a:ea typeface="宋体" pitchFamily="-108" charset="-122"/>
                <a:cs typeface="宋体" pitchFamily="-108" charset="-122"/>
              </a:rPr>
              <a:t>Quantile</a:t>
            </a:r>
            <a:endParaRPr lang="en-US" altLang="zh-CN" sz="2400" b="1" dirty="0">
              <a:ea typeface="宋体" pitchFamily="-108" charset="-122"/>
              <a:cs typeface="宋体" pitchFamily="-108" charset="-122"/>
            </a:endParaRPr>
          </a:p>
          <a:p>
            <a:pPr lvl="1" eaLnBrk="1" hangingPunct="1">
              <a:lnSpc>
                <a:spcPct val="80000"/>
              </a:lnSpc>
              <a:defRPr/>
            </a:pPr>
            <a:r>
              <a:rPr lang="en-US" altLang="zh-CN" sz="2000" dirty="0">
                <a:ea typeface="宋体" pitchFamily="-108" charset="-122"/>
                <a:cs typeface="宋体" pitchFamily="-108" charset="-122"/>
              </a:rPr>
              <a:t>Each class contains the same </a:t>
            </a:r>
            <a:r>
              <a:rPr lang="en-US" altLang="zh-CN" sz="2000" u="sng" dirty="0">
                <a:ea typeface="宋体" pitchFamily="-108" charset="-122"/>
                <a:cs typeface="宋体" pitchFamily="-108" charset="-122"/>
              </a:rPr>
              <a:t>number</a:t>
            </a:r>
            <a:r>
              <a:rPr lang="en-US" altLang="zh-CN" sz="2000" dirty="0">
                <a:ea typeface="宋体" pitchFamily="-108" charset="-122"/>
                <a:cs typeface="宋体" pitchFamily="-108" charset="-122"/>
              </a:rPr>
              <a:t> of features.  May not be suitable for population counts because some areas have larger populations</a:t>
            </a:r>
            <a:endParaRPr lang="en-US" altLang="zh-CN" sz="2000" b="1" dirty="0">
              <a:ea typeface="宋体" pitchFamily="-108" charset="-122"/>
              <a:cs typeface="宋体" pitchFamily="-108" charset="-122"/>
            </a:endParaRPr>
          </a:p>
          <a:p>
            <a:pPr eaLnBrk="1" hangingPunct="1">
              <a:lnSpc>
                <a:spcPct val="80000"/>
              </a:lnSpc>
              <a:defRPr/>
            </a:pPr>
            <a:endParaRPr lang="en-US" altLang="zh-CN" sz="2000" b="1" dirty="0">
              <a:ea typeface="宋体" pitchFamily="-108" charset="-122"/>
              <a:cs typeface="宋体" pitchFamily="-108" charset="-122"/>
            </a:endParaRPr>
          </a:p>
          <a:p>
            <a:pPr eaLnBrk="1" hangingPunct="1">
              <a:lnSpc>
                <a:spcPct val="80000"/>
              </a:lnSpc>
              <a:defRPr/>
            </a:pPr>
            <a:r>
              <a:rPr lang="en-US" altLang="zh-CN" sz="2400" b="1" dirty="0">
                <a:ea typeface="宋体" pitchFamily="-108" charset="-122"/>
                <a:cs typeface="宋体" pitchFamily="-108" charset="-122"/>
              </a:rPr>
              <a:t>Standard Deviations</a:t>
            </a:r>
          </a:p>
          <a:p>
            <a:pPr lvl="1" eaLnBrk="1" hangingPunct="1">
              <a:lnSpc>
                <a:spcPct val="80000"/>
              </a:lnSpc>
              <a:defRPr/>
            </a:pPr>
            <a:r>
              <a:rPr lang="en-US" altLang="zh-CN" sz="2000" dirty="0">
                <a:ea typeface="宋体" pitchFamily="-108" charset="-122"/>
                <a:cs typeface="宋体" pitchFamily="-108" charset="-122"/>
              </a:rPr>
              <a:t>Class breaks above and below the mean at intervals of standard deviations. Make sure data are normally distributed.</a:t>
            </a:r>
          </a:p>
          <a:p>
            <a:pPr eaLnBrk="1" hangingPunct="1">
              <a:lnSpc>
                <a:spcPct val="80000"/>
              </a:lnSpc>
              <a:defRPr/>
            </a:pPr>
            <a:endParaRPr lang="en-US" altLang="zh-CN" sz="2000" dirty="0">
              <a:ea typeface="宋体" pitchFamily="-108" charset="-122"/>
              <a:cs typeface="宋体" pitchFamily="-108" charset="-122"/>
            </a:endParaRPr>
          </a:p>
          <a:p>
            <a:pPr eaLnBrk="1" hangingPunct="1">
              <a:lnSpc>
                <a:spcPct val="80000"/>
              </a:lnSpc>
              <a:defRPr/>
            </a:pPr>
            <a:r>
              <a:rPr lang="en-US" altLang="zh-CN" sz="2400" b="1" dirty="0">
                <a:ea typeface="宋体" pitchFamily="-108" charset="-122"/>
                <a:cs typeface="宋体" pitchFamily="-108" charset="-122"/>
              </a:rPr>
              <a:t>Natural Breaks</a:t>
            </a:r>
          </a:p>
          <a:p>
            <a:pPr lvl="1" eaLnBrk="1" hangingPunct="1">
              <a:lnSpc>
                <a:spcPct val="80000"/>
              </a:lnSpc>
              <a:defRPr/>
            </a:pPr>
            <a:r>
              <a:rPr lang="en-US" altLang="zh-CN" sz="2000" dirty="0">
                <a:ea typeface="宋体" pitchFamily="-108" charset="-122"/>
                <a:cs typeface="宋体" pitchFamily="-108" charset="-122"/>
              </a:rPr>
              <a:t>(A.K.A) Jenks method: it minimizes the squared deviations to the class means. </a:t>
            </a:r>
            <a:endParaRPr lang="en-US" altLang="zh-CN" sz="1900" dirty="0">
              <a:ea typeface="宋体" pitchFamily="-108" charset="-122"/>
              <a:cs typeface="宋体" pitchFamily="-108" charset="-122"/>
            </a:endParaRPr>
          </a:p>
          <a:p>
            <a:pPr>
              <a:defRPr/>
            </a:pPr>
            <a:endParaRPr lang="en-US" dirty="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a:solidFill>
                  <a:schemeClr val="tx1"/>
                </a:solidFill>
                <a:latin typeface="Verdana" pitchFamily="34" charset="0"/>
                <a:ea typeface="ＭＳ Ｐゴシック" pitchFamily="34" charset="-128"/>
              </a:defRPr>
            </a:lvl1pPr>
            <a:lvl2pPr marL="742950" indent="-285750" defTabSz="931863">
              <a:defRPr sz="1200">
                <a:solidFill>
                  <a:schemeClr val="tx1"/>
                </a:solidFill>
                <a:latin typeface="Verdana" pitchFamily="34" charset="0"/>
                <a:ea typeface="ＭＳ Ｐゴシック" pitchFamily="34" charset="-128"/>
              </a:defRPr>
            </a:lvl2pPr>
            <a:lvl3pPr marL="1143000" indent="-228600" defTabSz="931863">
              <a:defRPr sz="1200">
                <a:solidFill>
                  <a:schemeClr val="tx1"/>
                </a:solidFill>
                <a:latin typeface="Verdana" pitchFamily="34" charset="0"/>
                <a:ea typeface="ＭＳ Ｐゴシック" pitchFamily="34" charset="-128"/>
              </a:defRPr>
            </a:lvl3pPr>
            <a:lvl4pPr marL="1600200" indent="-228600" defTabSz="931863">
              <a:defRPr sz="1200">
                <a:solidFill>
                  <a:schemeClr val="tx1"/>
                </a:solidFill>
                <a:latin typeface="Verdana" pitchFamily="34" charset="0"/>
                <a:ea typeface="ＭＳ Ｐゴシック" pitchFamily="34" charset="-128"/>
              </a:defRPr>
            </a:lvl4pPr>
            <a:lvl5pPr marL="2057400" indent="-228600" defTabSz="931863">
              <a:defRPr sz="1200">
                <a:solidFill>
                  <a:schemeClr val="tx1"/>
                </a:solidFill>
                <a:latin typeface="Verdana" pitchFamily="34" charset="0"/>
                <a:ea typeface="ＭＳ Ｐゴシック" pitchFamily="34" charset="-128"/>
              </a:defRPr>
            </a:lvl5pPr>
            <a:lvl6pPr marL="2514600" indent="-228600" defTabSz="931863" eaLnBrk="0" fontAlgn="base" hangingPunct="0">
              <a:spcBef>
                <a:spcPct val="0"/>
              </a:spcBef>
              <a:spcAft>
                <a:spcPct val="0"/>
              </a:spcAft>
              <a:defRPr sz="1200">
                <a:solidFill>
                  <a:schemeClr val="tx1"/>
                </a:solidFill>
                <a:latin typeface="Verdana" pitchFamily="34" charset="0"/>
                <a:ea typeface="ＭＳ Ｐゴシック" pitchFamily="34" charset="-128"/>
              </a:defRPr>
            </a:lvl6pPr>
            <a:lvl7pPr marL="2971800" indent="-228600" defTabSz="931863" eaLnBrk="0" fontAlgn="base" hangingPunct="0">
              <a:spcBef>
                <a:spcPct val="0"/>
              </a:spcBef>
              <a:spcAft>
                <a:spcPct val="0"/>
              </a:spcAft>
              <a:defRPr sz="1200">
                <a:solidFill>
                  <a:schemeClr val="tx1"/>
                </a:solidFill>
                <a:latin typeface="Verdana" pitchFamily="34" charset="0"/>
                <a:ea typeface="ＭＳ Ｐゴシック" pitchFamily="34" charset="-128"/>
              </a:defRPr>
            </a:lvl7pPr>
            <a:lvl8pPr marL="3429000" indent="-228600" defTabSz="931863" eaLnBrk="0" fontAlgn="base" hangingPunct="0">
              <a:spcBef>
                <a:spcPct val="0"/>
              </a:spcBef>
              <a:spcAft>
                <a:spcPct val="0"/>
              </a:spcAft>
              <a:defRPr sz="1200">
                <a:solidFill>
                  <a:schemeClr val="tx1"/>
                </a:solidFill>
                <a:latin typeface="Verdana" pitchFamily="34" charset="0"/>
                <a:ea typeface="ＭＳ Ｐゴシック" pitchFamily="34" charset="-128"/>
              </a:defRPr>
            </a:lvl8pPr>
            <a:lvl9pPr marL="3886200" indent="-228600" defTabSz="931863" eaLnBrk="0" fontAlgn="base" hangingPunct="0">
              <a:spcBef>
                <a:spcPct val="0"/>
              </a:spcBef>
              <a:spcAft>
                <a:spcPct val="0"/>
              </a:spcAft>
              <a:defRPr sz="1200">
                <a:solidFill>
                  <a:schemeClr val="tx1"/>
                </a:solidFill>
                <a:latin typeface="Verdana" pitchFamily="34" charset="0"/>
                <a:ea typeface="ＭＳ Ｐゴシック" pitchFamily="34" charset="-128"/>
              </a:defRPr>
            </a:lvl9pPr>
          </a:lstStyle>
          <a:p>
            <a:fld id="{4E5DAE21-B0A5-44B1-AF51-D051C0E01D53}" type="slidenum">
              <a:rPr lang="en-US" smtClean="0">
                <a:latin typeface="Times New Roman" pitchFamily="18" charset="0"/>
                <a:ea typeface="宋体" pitchFamily="2" charset="-122"/>
              </a:rPr>
              <a:pPr/>
              <a:t>51</a:t>
            </a:fld>
            <a:endParaRPr lang="en-US">
              <a:latin typeface="Times New Roman" pitchFamily="18" charset="0"/>
              <a:ea typeface="宋体" pitchFamily="2" charset="-122"/>
            </a:endParaRPr>
          </a:p>
        </p:txBody>
      </p:sp>
    </p:spTree>
    <p:extLst>
      <p:ext uri="{BB962C8B-B14F-4D97-AF65-F5344CB8AC3E}">
        <p14:creationId xmlns:p14="http://schemas.microsoft.com/office/powerpoint/2010/main" val="161042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5E019D-E3E2-436F-9EAF-66973B937775}"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53339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5E019D-E3E2-436F-9EAF-66973B937775}"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35466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5E019D-E3E2-436F-9EAF-66973B937775}"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2461856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5E019D-E3E2-436F-9EAF-66973B937775}"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73578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5E019D-E3E2-436F-9EAF-66973B937775}"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54504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5E019D-E3E2-436F-9EAF-66973B937775}"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22257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5E019D-E3E2-436F-9EAF-66973B937775}" type="datetimeFigureOut">
              <a:rPr lang="en-US" smtClean="0"/>
              <a:t>6/3/2018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215449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5E019D-E3E2-436F-9EAF-66973B937775}" type="datetimeFigureOut">
              <a:rPr lang="en-US" smtClean="0"/>
              <a:t>6/3/2018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213888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5E019D-E3E2-436F-9EAF-66973B937775}" type="datetimeFigureOut">
              <a:rPr lang="en-US" smtClean="0"/>
              <a:t>6/3/2018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2508302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5E019D-E3E2-436F-9EAF-66973B937775}"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45419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5E019D-E3E2-436F-9EAF-66973B937775}"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2244-2F91-4F1F-9A0E-4A67AEE29F71}" type="slidenum">
              <a:rPr lang="en-US" smtClean="0"/>
              <a:t>‹#›</a:t>
            </a:fld>
            <a:endParaRPr lang="en-US"/>
          </a:p>
        </p:txBody>
      </p:sp>
    </p:spTree>
    <p:extLst>
      <p:ext uri="{BB962C8B-B14F-4D97-AF65-F5344CB8AC3E}">
        <p14:creationId xmlns:p14="http://schemas.microsoft.com/office/powerpoint/2010/main" val="303364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E019D-E3E2-436F-9EAF-66973B937775}" type="datetimeFigureOut">
              <a:rPr lang="en-US" smtClean="0"/>
              <a:t>6/3/2018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22244-2F91-4F1F-9A0E-4A67AEE29F71}" type="slidenum">
              <a:rPr lang="en-US" smtClean="0"/>
              <a:t>‹#›</a:t>
            </a:fld>
            <a:endParaRPr lang="en-US"/>
          </a:p>
        </p:txBody>
      </p:sp>
    </p:spTree>
    <p:extLst>
      <p:ext uri="{BB962C8B-B14F-4D97-AF65-F5344CB8AC3E}">
        <p14:creationId xmlns:p14="http://schemas.microsoft.com/office/powerpoint/2010/main" val="66565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eo-social.org/datascience" TargetMode="External"/><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washingtonpost.com/wp-srv/special/world/russia-meteor/index.htm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129.252.37.169:8400/flowvis/disasteraid/index.html"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129.252.37.169:8400/flowvis/commodity/index.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procato.com/rgbfind/" TargetMode="External"/><Relationship Id="rId2" Type="http://schemas.openxmlformats.org/officeDocument/2006/relationships/hyperlink" Target="http://colorbrewer2.org/"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colorbrewer2.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eo-social.org/datascienc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826" y="1453053"/>
            <a:ext cx="10361294" cy="2387600"/>
          </a:xfrm>
        </p:spPr>
        <p:txBody>
          <a:bodyPr>
            <a:normAutofit/>
          </a:bodyPr>
          <a:lstStyle/>
          <a:p>
            <a:r>
              <a:rPr lang="en-US" sz="5400" dirty="0" smtClean="0"/>
              <a:t>Geovisualization and Web Mapping</a:t>
            </a:r>
            <a:endParaRPr lang="en-US" sz="5400" dirty="0"/>
          </a:p>
        </p:txBody>
      </p:sp>
      <p:pic>
        <p:nvPicPr>
          <p:cNvPr id="4" name="Picture 2" descr="Iowa Informatics Initiati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826" y="5796366"/>
            <a:ext cx="1874795" cy="72367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p:cNvSpPr>
            <a:spLocks noGrp="1"/>
          </p:cNvSpPr>
          <p:nvPr>
            <p:ph type="subTitle" idx="1"/>
          </p:nvPr>
        </p:nvSpPr>
        <p:spPr>
          <a:xfrm>
            <a:off x="1524000" y="4043362"/>
            <a:ext cx="9144000" cy="1214437"/>
          </a:xfrm>
        </p:spPr>
        <p:txBody>
          <a:bodyPr>
            <a:noAutofit/>
          </a:bodyPr>
          <a:lstStyle/>
          <a:p>
            <a:r>
              <a:rPr lang="en-US" sz="2800" dirty="0"/>
              <a:t>@caglarkoylu</a:t>
            </a:r>
          </a:p>
          <a:p>
            <a:endParaRPr lang="en-US" sz="2800" dirty="0"/>
          </a:p>
          <a:p>
            <a:r>
              <a:rPr lang="en-US" sz="2000" dirty="0"/>
              <a:t>Assistant </a:t>
            </a:r>
            <a:r>
              <a:rPr lang="en-US" sz="2000" dirty="0" smtClean="0"/>
              <a:t>Professor</a:t>
            </a:r>
          </a:p>
          <a:p>
            <a:r>
              <a:rPr lang="en-US" sz="2000" dirty="0" smtClean="0"/>
              <a:t>Department </a:t>
            </a:r>
            <a:r>
              <a:rPr lang="en-US" sz="2000" dirty="0"/>
              <a:t>of Geographical and Sustainability Sciences</a:t>
            </a:r>
          </a:p>
          <a:p>
            <a:r>
              <a:rPr lang="en-US" sz="2800" dirty="0" smtClean="0">
                <a:hlinkClick r:id="rId3"/>
              </a:rPr>
              <a:t>www.geo-social.org/datascience</a:t>
            </a:r>
            <a:r>
              <a:rPr lang="en-US" sz="2800" dirty="0" smtClean="0"/>
              <a:t> </a:t>
            </a:r>
          </a:p>
          <a:p>
            <a:endParaRPr lang="en-US" sz="2800" dirty="0"/>
          </a:p>
          <a:p>
            <a:endParaRPr lang="en-US" sz="2800" dirty="0"/>
          </a:p>
        </p:txBody>
      </p:sp>
      <p:pic>
        <p:nvPicPr>
          <p:cNvPr id="7"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124" y="153686"/>
            <a:ext cx="3214689" cy="24840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826" y="153686"/>
            <a:ext cx="3343274" cy="2507456"/>
          </a:xfrm>
          <a:prstGeom prst="rect">
            <a:avLst/>
          </a:prstGeom>
        </p:spPr>
      </p:pic>
      <p:pic>
        <p:nvPicPr>
          <p:cNvPr id="1026" name="Picture 2" descr="http://ppc.uiowa.edu/sites/default/files/isrc-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468" y="5796366"/>
            <a:ext cx="1133475" cy="6286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839" y="153686"/>
            <a:ext cx="3312104" cy="2484078"/>
          </a:xfrm>
          <a:prstGeom prst="rect">
            <a:avLst/>
          </a:prstGeom>
        </p:spPr>
      </p:pic>
    </p:spTree>
    <p:extLst>
      <p:ext uri="{BB962C8B-B14F-4D97-AF65-F5344CB8AC3E}">
        <p14:creationId xmlns:p14="http://schemas.microsoft.com/office/powerpoint/2010/main" val="2554116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Nature of Geographic Phenomena</a:t>
            </a:r>
          </a:p>
        </p:txBody>
      </p:sp>
      <p:sp>
        <p:nvSpPr>
          <p:cNvPr id="3" name="Content Placeholder 2"/>
          <p:cNvSpPr>
            <a:spLocks noGrp="1"/>
          </p:cNvSpPr>
          <p:nvPr>
            <p:ph idx="1"/>
          </p:nvPr>
        </p:nvSpPr>
        <p:spPr/>
        <p:txBody>
          <a:bodyPr/>
          <a:lstStyle/>
          <a:p>
            <a:r>
              <a:rPr lang="en-US" dirty="0" smtClean="0"/>
              <a:t>Primitives in geographic space</a:t>
            </a:r>
          </a:p>
          <a:p>
            <a:pPr lvl="1"/>
            <a:r>
              <a:rPr lang="en-US" dirty="0" smtClean="0"/>
              <a:t>Direction, distance, scale, location, distribution, </a:t>
            </a:r>
          </a:p>
          <a:p>
            <a:pPr lvl="1"/>
            <a:endParaRPr lang="en-US" dirty="0"/>
          </a:p>
          <a:p>
            <a:r>
              <a:rPr lang="en-US" dirty="0"/>
              <a:t>T</a:t>
            </a:r>
            <a:r>
              <a:rPr lang="en-US" dirty="0" smtClean="0"/>
              <a:t>he </a:t>
            </a:r>
            <a:r>
              <a:rPr lang="en-US" dirty="0" smtClean="0"/>
              <a:t>concepts of geography and spatial analysis</a:t>
            </a:r>
          </a:p>
          <a:p>
            <a:pPr lvl="1"/>
            <a:r>
              <a:rPr lang="en-US" dirty="0" smtClean="0"/>
              <a:t>Spatial association</a:t>
            </a:r>
          </a:p>
          <a:p>
            <a:pPr lvl="1"/>
            <a:r>
              <a:rPr lang="en-US" dirty="0" smtClean="0"/>
              <a:t>Distance decay</a:t>
            </a:r>
          </a:p>
          <a:p>
            <a:pPr lvl="1"/>
            <a:r>
              <a:rPr lang="en-US" dirty="0" smtClean="0"/>
              <a:t>Forms and Processes (Spatial Randomness, Dispersion, Clustering)</a:t>
            </a:r>
          </a:p>
          <a:p>
            <a:pPr lvl="1"/>
            <a:r>
              <a:rPr lang="en-US" dirty="0" smtClean="0"/>
              <a:t>Spatial Interaction</a:t>
            </a:r>
          </a:p>
          <a:p>
            <a:pPr lvl="1"/>
            <a:r>
              <a:rPr lang="en-US" dirty="0" smtClean="0"/>
              <a:t>Space-time </a:t>
            </a:r>
          </a:p>
          <a:p>
            <a:endParaRPr lang="en-US" dirty="0" smtClean="0"/>
          </a:p>
        </p:txBody>
      </p:sp>
    </p:spTree>
    <p:extLst>
      <p:ext uri="{BB962C8B-B14F-4D97-AF65-F5344CB8AC3E}">
        <p14:creationId xmlns:p14="http://schemas.microsoft.com/office/powerpoint/2010/main" val="1445336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Association</a:t>
            </a:r>
            <a:endParaRPr lang="en-US" dirty="0"/>
          </a:p>
        </p:txBody>
      </p:sp>
      <p:sp>
        <p:nvSpPr>
          <p:cNvPr id="3" name="Content Placeholder 2"/>
          <p:cNvSpPr>
            <a:spLocks noGrp="1"/>
          </p:cNvSpPr>
          <p:nvPr>
            <p:ph idx="1"/>
          </p:nvPr>
        </p:nvSpPr>
        <p:spPr/>
        <p:txBody>
          <a:bodyPr/>
          <a:lstStyle/>
          <a:p>
            <a:r>
              <a:rPr lang="en-US" dirty="0" smtClean="0"/>
              <a:t>Spatial location of a variable with respect to another or others functionally or causally related to it. </a:t>
            </a:r>
          </a:p>
          <a:p>
            <a:endParaRPr lang="en-US" dirty="0"/>
          </a:p>
        </p:txBody>
      </p:sp>
      <p:pic>
        <p:nvPicPr>
          <p:cNvPr id="13314" name="Picture 2" descr="https://bluesci.files.wordpress.com/2013/10/pg1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8712" y="3167716"/>
            <a:ext cx="5614267" cy="300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323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decay</a:t>
            </a:r>
            <a:endParaRPr lang="en-US" dirty="0"/>
          </a:p>
        </p:txBody>
      </p:sp>
      <p:pic>
        <p:nvPicPr>
          <p:cNvPr id="5" name="Content Placeholder 4"/>
          <p:cNvPicPr>
            <a:picLocks noGrp="1" noChangeAspect="1"/>
          </p:cNvPicPr>
          <p:nvPr>
            <p:ph idx="1"/>
          </p:nvPr>
        </p:nvPicPr>
        <p:blipFill>
          <a:blip r:embed="rId2"/>
          <a:stretch>
            <a:fillRect/>
          </a:stretch>
        </p:blipFill>
        <p:spPr>
          <a:xfrm>
            <a:off x="946868" y="1690688"/>
            <a:ext cx="5573202" cy="27866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68" y="5139418"/>
            <a:ext cx="6520732" cy="1326867"/>
          </a:xfrm>
          <a:prstGeom prst="rect">
            <a:avLst/>
          </a:prstGeom>
        </p:spPr>
      </p:pic>
      <p:pic>
        <p:nvPicPr>
          <p:cNvPr id="9" name="Picture 4" descr="http://www.geography.hunter.cuny.edu/~jochen/GTECH361/lectures/lecture11/concepts/Kernel%20density%20calculations_files/image00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7926" y="3697707"/>
            <a:ext cx="3825170" cy="26845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geography.hunter.cuny.edu/~jochen/GTECH361/lectures/lecture11/concepts/Kernel%20density%20calculations_files/image0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6318" y="1353195"/>
            <a:ext cx="2146777" cy="173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540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decay</a:t>
            </a:r>
            <a:endParaRPr lang="en-US" dirty="0"/>
          </a:p>
        </p:txBody>
      </p:sp>
      <p:pic>
        <p:nvPicPr>
          <p:cNvPr id="2050" name="Picture 2" descr="https://upload.wikimedia.org/math/2/c/9/2c9a9580448f41debc44790e9b5e203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1070" y="1998733"/>
            <a:ext cx="4051772" cy="5676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uster and Outlier Analysis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88" y="3083066"/>
            <a:ext cx="8349153" cy="175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19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and processes</a:t>
            </a:r>
            <a:endParaRPr lang="en-US" dirty="0"/>
          </a:p>
        </p:txBody>
      </p:sp>
      <p:pic>
        <p:nvPicPr>
          <p:cNvPr id="14338" name="Picture 2" descr="https://masters.agron.iastate.edu/classes/514/lesson07/images/spatial.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5501" y="2077678"/>
            <a:ext cx="4199345" cy="400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339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and processes</a:t>
            </a:r>
          </a:p>
        </p:txBody>
      </p:sp>
      <p:pic>
        <p:nvPicPr>
          <p:cNvPr id="15362" name="Picture 2" descr="http://www.intechopen.com/source/html/39657/media/image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9224" y="1825625"/>
            <a:ext cx="84535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801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measurement</a:t>
            </a:r>
          </a:p>
        </p:txBody>
      </p:sp>
      <p:sp>
        <p:nvSpPr>
          <p:cNvPr id="3" name="Slide Number Placeholder 2"/>
          <p:cNvSpPr>
            <a:spLocks noGrp="1"/>
          </p:cNvSpPr>
          <p:nvPr>
            <p:ph type="sldNum" sz="quarter" idx="12"/>
          </p:nvPr>
        </p:nvSpPr>
        <p:spPr/>
        <p:txBody>
          <a:bodyPr/>
          <a:lstStyle/>
          <a:p>
            <a:fld id="{9A4BC933-B039-412B-A139-66EC98714F02}" type="slidenum">
              <a:rPr lang="en-US" smtClean="0"/>
              <a:t>16</a:t>
            </a:fld>
            <a:endParaRPr lang="en-US"/>
          </a:p>
        </p:txBody>
      </p:sp>
      <p:sp>
        <p:nvSpPr>
          <p:cNvPr id="4" name="Content Placeholder 3"/>
          <p:cNvSpPr>
            <a:spLocks noGrp="1"/>
          </p:cNvSpPr>
          <p:nvPr>
            <p:ph sz="quarter" idx="1"/>
          </p:nvPr>
        </p:nvSpPr>
        <p:spPr/>
        <p:txBody>
          <a:bodyPr/>
          <a:lstStyle/>
          <a:p>
            <a:r>
              <a:rPr lang="en-US" dirty="0">
                <a:solidFill>
                  <a:schemeClr val="accent2"/>
                </a:solidFill>
              </a:rPr>
              <a:t>Nominal</a:t>
            </a:r>
          </a:p>
          <a:p>
            <a:r>
              <a:rPr lang="en-US" dirty="0">
                <a:solidFill>
                  <a:schemeClr val="accent2"/>
                </a:solidFill>
              </a:rPr>
              <a:t>Ordinal</a:t>
            </a:r>
          </a:p>
          <a:p>
            <a:r>
              <a:rPr lang="en-US" dirty="0">
                <a:solidFill>
                  <a:schemeClr val="accent2"/>
                </a:solidFill>
              </a:rPr>
              <a:t>Interval</a:t>
            </a:r>
          </a:p>
          <a:p>
            <a:r>
              <a:rPr lang="en-US" dirty="0">
                <a:solidFill>
                  <a:schemeClr val="accent2"/>
                </a:solidFill>
              </a:rPr>
              <a:t>Ratio</a:t>
            </a:r>
          </a:p>
          <a:p>
            <a:endParaRPr lang="en-US" dirty="0"/>
          </a:p>
          <a:p>
            <a:pPr>
              <a:buFont typeface="Wingdings" pitchFamily="2" charset="2"/>
              <a:buNone/>
            </a:pPr>
            <a:r>
              <a:rPr lang="en-US" dirty="0"/>
              <a:t>Interval &amp; ratio </a:t>
            </a:r>
            <a:r>
              <a:rPr lang="en-US" dirty="0" smtClean="0"/>
              <a:t>are called “</a:t>
            </a:r>
            <a:r>
              <a:rPr lang="en-US" dirty="0"/>
              <a:t>numerical data”</a:t>
            </a:r>
          </a:p>
          <a:p>
            <a:endParaRPr lang="en-US" dirty="0"/>
          </a:p>
        </p:txBody>
      </p:sp>
    </p:spTree>
    <p:extLst>
      <p:ext uri="{BB962C8B-B14F-4D97-AF65-F5344CB8AC3E}">
        <p14:creationId xmlns:p14="http://schemas.microsoft.com/office/powerpoint/2010/main" val="42815511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Nominal (Categorical)</a:t>
            </a:r>
          </a:p>
        </p:txBody>
      </p:sp>
      <p:sp>
        <p:nvSpPr>
          <p:cNvPr id="6" name="Content Placeholder 5"/>
          <p:cNvSpPr>
            <a:spLocks noGrp="1"/>
          </p:cNvSpPr>
          <p:nvPr>
            <p:ph sz="quarter" idx="1"/>
          </p:nvPr>
        </p:nvSpPr>
        <p:spPr/>
        <p:txBody>
          <a:bodyPr>
            <a:normAutofit/>
          </a:bodyPr>
          <a:lstStyle/>
          <a:p>
            <a:r>
              <a:rPr lang="en-US" altLang="zh-CN" sz="2400" dirty="0"/>
              <a:t>A qualitative map displays portrays </a:t>
            </a:r>
            <a:r>
              <a:rPr lang="en-US" altLang="zh-CN" sz="2400" u="sng" dirty="0">
                <a:solidFill>
                  <a:srgbClr val="0000FF"/>
                </a:solidFill>
              </a:rPr>
              <a:t>categorical (i.e., nominal)</a:t>
            </a:r>
            <a:r>
              <a:rPr lang="en-US" altLang="zh-CN" sz="2400" dirty="0">
                <a:solidFill>
                  <a:srgbClr val="0000FF"/>
                </a:solidFill>
              </a:rPr>
              <a:t> </a:t>
            </a:r>
            <a:r>
              <a:rPr lang="en-US" altLang="zh-CN" sz="2400" dirty="0"/>
              <a:t>data such as vegetation types, winning parties, etc. </a:t>
            </a:r>
          </a:p>
          <a:p>
            <a:endParaRPr lang="en-US" sz="2400" dirty="0"/>
          </a:p>
        </p:txBody>
      </p:sp>
      <p:pic>
        <p:nvPicPr>
          <p:cNvPr id="1028" name="Picture 4" descr="Image result for election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2806491"/>
            <a:ext cx="5851523" cy="390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92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sz="quarter" idx="1"/>
          </p:nvPr>
        </p:nvSpPr>
        <p:spPr/>
        <p:txBody>
          <a:bodyPr/>
          <a:lstStyle/>
          <a:p>
            <a:endParaRPr lang="en-US"/>
          </a:p>
          <a:p>
            <a:endParaRPr lang="en-US"/>
          </a:p>
        </p:txBody>
      </p:sp>
      <p:pic>
        <p:nvPicPr>
          <p:cNvPr id="68612" name="Picture 4"/>
          <p:cNvPicPr>
            <a:picLocks noChangeAspect="1" noChangeArrowheads="1"/>
          </p:cNvPicPr>
          <p:nvPr/>
        </p:nvPicPr>
        <p:blipFill>
          <a:blip r:embed="rId3" cstate="print"/>
          <a:srcRect/>
          <a:stretch>
            <a:fillRect/>
          </a:stretch>
        </p:blipFill>
        <p:spPr bwMode="auto">
          <a:xfrm>
            <a:off x="2781300" y="1722837"/>
            <a:ext cx="4743450" cy="4277915"/>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7753351" y="2743201"/>
            <a:ext cx="1571625" cy="235029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Ordinal</a:t>
            </a:r>
          </a:p>
        </p:txBody>
      </p:sp>
    </p:spTree>
    <p:extLst>
      <p:ext uri="{BB962C8B-B14F-4D97-AF65-F5344CB8AC3E}">
        <p14:creationId xmlns:p14="http://schemas.microsoft.com/office/powerpoint/2010/main" val="195666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a:t>
            </a:r>
          </a:p>
        </p:txBody>
      </p:sp>
      <p:sp>
        <p:nvSpPr>
          <p:cNvPr id="3" name="Content Placeholder 2"/>
          <p:cNvSpPr>
            <a:spLocks noGrp="1"/>
          </p:cNvSpPr>
          <p:nvPr>
            <p:ph sz="quarter" idx="1"/>
          </p:nvPr>
        </p:nvSpPr>
        <p:spPr/>
        <p:txBody>
          <a:bodyPr/>
          <a:lstStyle/>
          <a:p>
            <a:endParaRPr lang="en-US"/>
          </a:p>
        </p:txBody>
      </p:sp>
      <p:pic>
        <p:nvPicPr>
          <p:cNvPr id="2050" name="Picture 2" descr="D:\Work\Classes\Cartography - Intro\Graphics\isopleth_hurricanePreparedness.gif"/>
          <p:cNvPicPr>
            <a:picLocks noChangeAspect="1" noChangeArrowheads="1"/>
          </p:cNvPicPr>
          <p:nvPr/>
        </p:nvPicPr>
        <p:blipFill>
          <a:blip r:embed="rId2" cstate="print"/>
          <a:srcRect/>
          <a:stretch>
            <a:fillRect/>
          </a:stretch>
        </p:blipFill>
        <p:spPr bwMode="auto">
          <a:xfrm>
            <a:off x="3548062" y="214799"/>
            <a:ext cx="6481763" cy="6327924"/>
          </a:xfrm>
          <a:prstGeom prst="rect">
            <a:avLst/>
          </a:prstGeom>
          <a:noFill/>
        </p:spPr>
      </p:pic>
    </p:spTree>
    <p:extLst>
      <p:ext uri="{BB962C8B-B14F-4D97-AF65-F5344CB8AC3E}">
        <p14:creationId xmlns:p14="http://schemas.microsoft.com/office/powerpoint/2010/main" val="428617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Thinking Spatially</a:t>
            </a:r>
            <a:endParaRPr lang="en-US" dirty="0"/>
          </a:p>
        </p:txBody>
      </p:sp>
      <p:sp>
        <p:nvSpPr>
          <p:cNvPr id="4" name="TextBox 3"/>
          <p:cNvSpPr txBox="1"/>
          <p:nvPr/>
        </p:nvSpPr>
        <p:spPr>
          <a:xfrm>
            <a:off x="9183963" y="6341110"/>
            <a:ext cx="1049005" cy="338554"/>
          </a:xfrm>
          <a:prstGeom prst="rect">
            <a:avLst/>
          </a:prstGeom>
          <a:noFill/>
        </p:spPr>
        <p:txBody>
          <a:bodyPr wrap="none" rtlCol="0">
            <a:spAutoFit/>
          </a:bodyPr>
          <a:lstStyle/>
          <a:p>
            <a:r>
              <a:rPr lang="en-US" sz="1600" dirty="0"/>
              <a:t>ESRI, 2011</a:t>
            </a:r>
          </a:p>
        </p:txBody>
      </p:sp>
      <p:sp>
        <p:nvSpPr>
          <p:cNvPr id="5" name="Slide Number Placeholder 4"/>
          <p:cNvSpPr>
            <a:spLocks noGrp="1"/>
          </p:cNvSpPr>
          <p:nvPr>
            <p:ph type="sldNum" sz="quarter" idx="12"/>
          </p:nvPr>
        </p:nvSpPr>
        <p:spPr/>
        <p:txBody>
          <a:bodyPr/>
          <a:lstStyle/>
          <a:p>
            <a:fld id="{9A4BC933-B039-412B-A139-66EC98714F02}" type="slidenum">
              <a:rPr lang="en-US" smtClean="0"/>
              <a:t>2</a:t>
            </a:fld>
            <a:endParaRPr lang="en-US"/>
          </a:p>
        </p:txBody>
      </p:sp>
      <p:pic>
        <p:nvPicPr>
          <p:cNvPr id="10" name="Picture 9"/>
          <p:cNvPicPr>
            <a:picLocks noChangeAspect="1"/>
          </p:cNvPicPr>
          <p:nvPr/>
        </p:nvPicPr>
        <p:blipFill>
          <a:blip r:embed="rId2"/>
          <a:stretch>
            <a:fillRect/>
          </a:stretch>
        </p:blipFill>
        <p:spPr>
          <a:xfrm>
            <a:off x="671537" y="1690688"/>
            <a:ext cx="7191140" cy="4650422"/>
          </a:xfrm>
          <a:prstGeom prst="rect">
            <a:avLst/>
          </a:prstGeom>
        </p:spPr>
      </p:pic>
      <p:pic>
        <p:nvPicPr>
          <p:cNvPr id="8" name="Picture 7"/>
          <p:cNvPicPr>
            <a:picLocks noChangeAspect="1"/>
          </p:cNvPicPr>
          <p:nvPr/>
        </p:nvPicPr>
        <p:blipFill>
          <a:blip r:embed="rId3"/>
          <a:stretch>
            <a:fillRect/>
          </a:stretch>
        </p:blipFill>
        <p:spPr>
          <a:xfrm>
            <a:off x="7862677" y="489885"/>
            <a:ext cx="4182846" cy="3139140"/>
          </a:xfrm>
          <a:prstGeom prst="rect">
            <a:avLst/>
          </a:prstGeom>
        </p:spPr>
      </p:pic>
    </p:spTree>
    <p:extLst>
      <p:ext uri="{BB962C8B-B14F-4D97-AF65-F5344CB8AC3E}">
        <p14:creationId xmlns:p14="http://schemas.microsoft.com/office/powerpoint/2010/main" val="1307713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Interval</a:t>
            </a:r>
          </a:p>
        </p:txBody>
      </p:sp>
      <p:sp>
        <p:nvSpPr>
          <p:cNvPr id="70659" name="Rectangle 3"/>
          <p:cNvSpPr>
            <a:spLocks noGrp="1" noChangeArrowheads="1"/>
          </p:cNvSpPr>
          <p:nvPr>
            <p:ph sz="quarter" idx="1"/>
          </p:nvPr>
        </p:nvSpPr>
        <p:spPr/>
        <p:txBody>
          <a:bodyPr>
            <a:normAutofit/>
          </a:bodyPr>
          <a:lstStyle/>
          <a:p>
            <a:r>
              <a:rPr lang="en-US" dirty="0"/>
              <a:t>Ordering plus an indication of a numerical difference</a:t>
            </a:r>
          </a:p>
          <a:p>
            <a:endParaRPr lang="en-US" dirty="0"/>
          </a:p>
          <a:p>
            <a:r>
              <a:rPr lang="en-US" dirty="0"/>
              <a:t>But you can’t fully compare interval data…</a:t>
            </a:r>
          </a:p>
          <a:p>
            <a:pPr lvl="1"/>
            <a:r>
              <a:rPr lang="en-US" dirty="0"/>
              <a:t>Can measure distance between measurements</a:t>
            </a:r>
          </a:p>
          <a:p>
            <a:pPr lvl="1"/>
            <a:r>
              <a:rPr lang="en-US" dirty="0"/>
              <a:t>Can’t always directly compare measurements</a:t>
            </a:r>
          </a:p>
          <a:p>
            <a:pPr lvl="1">
              <a:buNone/>
            </a:pPr>
            <a:endParaRPr lang="en-US" dirty="0"/>
          </a:p>
          <a:p>
            <a:pPr lvl="1"/>
            <a:r>
              <a:rPr lang="en-US" dirty="0"/>
              <a:t>There is a problem of no “set” 0</a:t>
            </a:r>
          </a:p>
          <a:p>
            <a:pPr lvl="1"/>
            <a:r>
              <a:rPr lang="en-US" dirty="0"/>
              <a:t>Classic example: temperature in F or C</a:t>
            </a:r>
          </a:p>
          <a:p>
            <a:pPr lvl="1"/>
            <a:endParaRPr lang="en-US" dirty="0"/>
          </a:p>
          <a:p>
            <a:pPr lvl="1">
              <a:buNone/>
            </a:pPr>
            <a:endParaRPr lang="en-US" dirty="0"/>
          </a:p>
        </p:txBody>
      </p:sp>
    </p:spTree>
    <p:extLst>
      <p:ext uri="{BB962C8B-B14F-4D97-AF65-F5344CB8AC3E}">
        <p14:creationId xmlns:p14="http://schemas.microsoft.com/office/powerpoint/2010/main" val="77703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and Ratio</a:t>
            </a:r>
          </a:p>
        </p:txBody>
      </p:sp>
      <p:sp>
        <p:nvSpPr>
          <p:cNvPr id="3" name="Content Placeholder 2"/>
          <p:cNvSpPr>
            <a:spLocks noGrp="1"/>
          </p:cNvSpPr>
          <p:nvPr>
            <p:ph idx="1"/>
          </p:nvPr>
        </p:nvSpPr>
        <p:spPr/>
        <p:txBody>
          <a:bodyPr>
            <a:normAutofit/>
          </a:bodyPr>
          <a:lstStyle/>
          <a:p>
            <a:r>
              <a:rPr lang="en-US" dirty="0"/>
              <a:t>Interval</a:t>
            </a:r>
          </a:p>
          <a:p>
            <a:pPr marL="0" indent="0">
              <a:buNone/>
            </a:pPr>
            <a:endParaRPr lang="en-US" dirty="0"/>
          </a:p>
          <a:p>
            <a:endParaRPr lang="en-US" dirty="0"/>
          </a:p>
          <a:p>
            <a:endParaRPr lang="en-US" dirty="0"/>
          </a:p>
          <a:p>
            <a:endParaRPr lang="en-US" dirty="0"/>
          </a:p>
          <a:p>
            <a:r>
              <a:rPr lang="en-US" dirty="0"/>
              <a:t>Ratio</a:t>
            </a:r>
          </a:p>
        </p:txBody>
      </p:sp>
      <p:pic>
        <p:nvPicPr>
          <p:cNvPr id="3074" name="Picture 2" descr="Interval measuremen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1" y="2612063"/>
            <a:ext cx="4584491" cy="869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tio measuremen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203" y="4560551"/>
            <a:ext cx="4438988" cy="84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83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t>Interval &amp; Ratio</a:t>
            </a:r>
          </a:p>
        </p:txBody>
      </p:sp>
      <p:sp>
        <p:nvSpPr>
          <p:cNvPr id="72707" name="Rectangle 3"/>
          <p:cNvSpPr>
            <a:spLocks noGrp="1" noChangeArrowheads="1"/>
          </p:cNvSpPr>
          <p:nvPr>
            <p:ph sz="quarter" idx="1"/>
          </p:nvPr>
        </p:nvSpPr>
        <p:spPr>
          <a:xfrm>
            <a:off x="3009900" y="2057400"/>
            <a:ext cx="6172200" cy="3771900"/>
          </a:xfrm>
        </p:spPr>
        <p:txBody>
          <a:bodyPr>
            <a:normAutofit fontScale="85000" lnSpcReduction="20000"/>
          </a:bodyPr>
          <a:lstStyle/>
          <a:p>
            <a:pPr>
              <a:lnSpc>
                <a:spcPct val="90000"/>
              </a:lnSpc>
            </a:pPr>
            <a:r>
              <a:rPr lang="en-US" dirty="0"/>
              <a:t>Degrees F (Interval)</a:t>
            </a:r>
          </a:p>
          <a:p>
            <a:pPr lvl="1">
              <a:lnSpc>
                <a:spcPct val="90000"/>
              </a:lnSpc>
            </a:pPr>
            <a:r>
              <a:rPr lang="en-US" dirty="0"/>
              <a:t>Is 40 degrees four times as warm as 10 deg.?</a:t>
            </a:r>
          </a:p>
          <a:p>
            <a:pPr lvl="1">
              <a:lnSpc>
                <a:spcPct val="90000"/>
              </a:lnSpc>
            </a:pPr>
            <a:r>
              <a:rPr lang="en-US" dirty="0"/>
              <a:t>We can only say that it is 30 degrees warmer</a:t>
            </a:r>
          </a:p>
          <a:p>
            <a:pPr lvl="1">
              <a:lnSpc>
                <a:spcPct val="90000"/>
              </a:lnSpc>
            </a:pPr>
            <a:endParaRPr lang="en-US" dirty="0"/>
          </a:p>
          <a:p>
            <a:pPr>
              <a:lnSpc>
                <a:spcPct val="90000"/>
              </a:lnSpc>
            </a:pPr>
            <a:r>
              <a:rPr lang="en-US" dirty="0"/>
              <a:t>This is because of “arbitrary zero points”</a:t>
            </a:r>
          </a:p>
          <a:p>
            <a:pPr>
              <a:lnSpc>
                <a:spcPct val="90000"/>
              </a:lnSpc>
            </a:pPr>
            <a:endParaRPr lang="en-US" dirty="0"/>
          </a:p>
          <a:p>
            <a:pPr>
              <a:lnSpc>
                <a:spcPct val="90000"/>
              </a:lnSpc>
            </a:pPr>
            <a:r>
              <a:rPr lang="en-US" dirty="0">
                <a:solidFill>
                  <a:schemeClr val="accent2"/>
                </a:solidFill>
              </a:rPr>
              <a:t>Ratio has set zero</a:t>
            </a:r>
            <a:endParaRPr lang="en-US" dirty="0"/>
          </a:p>
          <a:p>
            <a:pPr lvl="1">
              <a:lnSpc>
                <a:spcPct val="90000"/>
              </a:lnSpc>
            </a:pPr>
            <a:r>
              <a:rPr lang="en-US" dirty="0"/>
              <a:t>Counts with set zeros, or ratios of multiple values</a:t>
            </a:r>
          </a:p>
          <a:p>
            <a:pPr lvl="1">
              <a:lnSpc>
                <a:spcPct val="90000"/>
              </a:lnSpc>
            </a:pPr>
            <a:r>
              <a:rPr lang="en-US" dirty="0"/>
              <a:t>Money ($40 is four times more than $10)</a:t>
            </a:r>
          </a:p>
          <a:p>
            <a:pPr lvl="1">
              <a:lnSpc>
                <a:spcPct val="90000"/>
              </a:lnSpc>
            </a:pPr>
            <a:r>
              <a:rPr lang="en-US" dirty="0"/>
              <a:t>10 students is twice as many as 5</a:t>
            </a:r>
          </a:p>
          <a:p>
            <a:pPr lvl="1">
              <a:lnSpc>
                <a:spcPct val="90000"/>
              </a:lnSpc>
            </a:pPr>
            <a:r>
              <a:rPr lang="en-US" dirty="0"/>
              <a:t>Most mapped data expresses a ratio (%, # per 100,000, etc.)</a:t>
            </a:r>
          </a:p>
          <a:p>
            <a:pPr lvl="1">
              <a:lnSpc>
                <a:spcPct val="90000"/>
              </a:lnSpc>
            </a:pPr>
            <a:endParaRPr lang="en-US" dirty="0"/>
          </a:p>
        </p:txBody>
      </p:sp>
    </p:spTree>
    <p:extLst>
      <p:ext uri="{BB962C8B-B14F-4D97-AF65-F5344CB8AC3E}">
        <p14:creationId xmlns:p14="http://schemas.microsoft.com/office/powerpoint/2010/main" val="1623553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
            </a:r>
            <a:r>
              <a:rPr lang="en-US" dirty="0"/>
              <a:t>V</a:t>
            </a:r>
            <a:r>
              <a:rPr lang="en-US" dirty="0" smtClean="0"/>
              <a:t>ariables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understandinggraphics.com/wp-content/uploads/2010/01/retinal-variab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09712"/>
            <a:ext cx="5486400" cy="4667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16778" y="5807631"/>
            <a:ext cx="2615980" cy="369332"/>
          </a:xfrm>
          <a:prstGeom prst="rect">
            <a:avLst/>
          </a:prstGeom>
          <a:noFill/>
        </p:spPr>
        <p:txBody>
          <a:bodyPr wrap="square" rtlCol="0">
            <a:spAutoFit/>
          </a:bodyPr>
          <a:lstStyle/>
          <a:p>
            <a:r>
              <a:rPr lang="en-US" dirty="0" smtClean="0"/>
              <a:t>Krygier and Wood, 2002</a:t>
            </a:r>
            <a:endParaRPr lang="en-US" dirty="0"/>
          </a:p>
        </p:txBody>
      </p:sp>
    </p:spTree>
    <p:extLst>
      <p:ext uri="{BB962C8B-B14F-4D97-AF65-F5344CB8AC3E}">
        <p14:creationId xmlns:p14="http://schemas.microsoft.com/office/powerpoint/2010/main" val="742505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258" y="1431935"/>
            <a:ext cx="6939743" cy="51974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9A4BC933-B039-412B-A139-66EC98714F02}" type="slidenum">
              <a:rPr lang="en-US" smtClean="0"/>
              <a:t>24</a:t>
            </a:fld>
            <a:endParaRPr lang="en-US"/>
          </a:p>
        </p:txBody>
      </p:sp>
      <p:sp>
        <p:nvSpPr>
          <p:cNvPr id="4" name="Title 3"/>
          <p:cNvSpPr>
            <a:spLocks noGrp="1"/>
          </p:cNvSpPr>
          <p:nvPr>
            <p:ph type="title"/>
          </p:nvPr>
        </p:nvSpPr>
        <p:spPr/>
        <p:txBody>
          <a:bodyPr/>
          <a:lstStyle/>
          <a:p>
            <a:r>
              <a:rPr lang="en-US" dirty="0" smtClean="0"/>
              <a:t>Visual Variables</a:t>
            </a:r>
            <a:endParaRPr lang="en-US" dirty="0"/>
          </a:p>
        </p:txBody>
      </p:sp>
    </p:spTree>
    <p:extLst>
      <p:ext uri="{BB962C8B-B14F-4D97-AF65-F5344CB8AC3E}">
        <p14:creationId xmlns:p14="http://schemas.microsoft.com/office/powerpoint/2010/main" val="1878596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Types</a:t>
            </a:r>
          </a:p>
        </p:txBody>
      </p:sp>
      <p:sp>
        <p:nvSpPr>
          <p:cNvPr id="3" name="Slide Number Placeholder 2"/>
          <p:cNvSpPr>
            <a:spLocks noGrp="1"/>
          </p:cNvSpPr>
          <p:nvPr>
            <p:ph type="sldNum" sz="quarter" idx="12"/>
          </p:nvPr>
        </p:nvSpPr>
        <p:spPr/>
        <p:txBody>
          <a:bodyPr/>
          <a:lstStyle/>
          <a:p>
            <a:fld id="{9A4BC933-B039-412B-A139-66EC98714F02}" type="slidenum">
              <a:rPr lang="en-US" smtClean="0"/>
              <a:t>25</a:t>
            </a:fld>
            <a:endParaRPr lang="en-US"/>
          </a:p>
        </p:txBody>
      </p:sp>
      <p:sp>
        <p:nvSpPr>
          <p:cNvPr id="4" name="Content Placeholder 3"/>
          <p:cNvSpPr>
            <a:spLocks noGrp="1"/>
          </p:cNvSpPr>
          <p:nvPr>
            <p:ph sz="quarter" idx="1"/>
          </p:nvPr>
        </p:nvSpPr>
        <p:spPr/>
        <p:txBody>
          <a:bodyPr>
            <a:normAutofit/>
          </a:bodyPr>
          <a:lstStyle/>
          <a:p>
            <a:r>
              <a:rPr lang="en-US" sz="3200" dirty="0"/>
              <a:t>Maps can help us answer several types of questions</a:t>
            </a:r>
          </a:p>
          <a:p>
            <a:pPr lvl="1"/>
            <a:r>
              <a:rPr lang="en-US" sz="2800" dirty="0"/>
              <a:t>Where? Shows us the spatial location and arrangement of locations.</a:t>
            </a:r>
          </a:p>
          <a:p>
            <a:pPr lvl="2"/>
            <a:r>
              <a:rPr lang="en-US" sz="2400" dirty="0"/>
              <a:t>E.g., Where is Iowa? </a:t>
            </a:r>
          </a:p>
          <a:p>
            <a:pPr lvl="1"/>
            <a:r>
              <a:rPr lang="en-US" sz="2800" dirty="0"/>
              <a:t>What? Gives us information on the attributes of locations.</a:t>
            </a:r>
          </a:p>
          <a:p>
            <a:pPr lvl="2"/>
            <a:r>
              <a:rPr lang="en-US" sz="2400" dirty="0"/>
              <a:t>E.g., What is the predominant land use in Iowa?</a:t>
            </a:r>
          </a:p>
          <a:p>
            <a:pPr lvl="1"/>
            <a:r>
              <a:rPr lang="en-US" sz="2800" dirty="0"/>
              <a:t>When? Provides snapshots (and change) in attributes of locations over time.</a:t>
            </a:r>
          </a:p>
          <a:p>
            <a:pPr lvl="2"/>
            <a:r>
              <a:rPr lang="en-US" sz="2400" dirty="0"/>
              <a:t>E.g., When were the most acres of land in corn production in Iowa?</a:t>
            </a:r>
          </a:p>
          <a:p>
            <a:pPr lvl="2"/>
            <a:endParaRPr lang="en-US" sz="2400" dirty="0"/>
          </a:p>
          <a:p>
            <a:pPr lvl="2"/>
            <a:endParaRPr lang="en-US" sz="2400" dirty="0"/>
          </a:p>
        </p:txBody>
      </p:sp>
    </p:spTree>
    <p:extLst>
      <p:ext uri="{BB962C8B-B14F-4D97-AF65-F5344CB8AC3E}">
        <p14:creationId xmlns:p14="http://schemas.microsoft.com/office/powerpoint/2010/main" val="4052266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Types</a:t>
            </a:r>
          </a:p>
        </p:txBody>
      </p:sp>
      <p:sp>
        <p:nvSpPr>
          <p:cNvPr id="3" name="Slide Number Placeholder 2"/>
          <p:cNvSpPr>
            <a:spLocks noGrp="1"/>
          </p:cNvSpPr>
          <p:nvPr>
            <p:ph type="sldNum" sz="quarter" idx="12"/>
          </p:nvPr>
        </p:nvSpPr>
        <p:spPr/>
        <p:txBody>
          <a:bodyPr/>
          <a:lstStyle/>
          <a:p>
            <a:fld id="{9A4BC933-B039-412B-A139-66EC98714F02}" type="slidenum">
              <a:rPr lang="en-US" smtClean="0"/>
              <a:t>26</a:t>
            </a:fld>
            <a:endParaRPr lang="en-US"/>
          </a:p>
        </p:txBody>
      </p:sp>
      <p:sp>
        <p:nvSpPr>
          <p:cNvPr id="4" name="Content Placeholder 3"/>
          <p:cNvSpPr>
            <a:spLocks noGrp="1"/>
          </p:cNvSpPr>
          <p:nvPr>
            <p:ph sz="quarter" idx="1"/>
          </p:nvPr>
        </p:nvSpPr>
        <p:spPr>
          <a:xfrm>
            <a:off x="883083" y="1601152"/>
            <a:ext cx="4343400" cy="4937760"/>
          </a:xfrm>
        </p:spPr>
        <p:txBody>
          <a:bodyPr>
            <a:normAutofit lnSpcReduction="10000"/>
          </a:bodyPr>
          <a:lstStyle/>
          <a:p>
            <a:r>
              <a:rPr lang="en-US" dirty="0"/>
              <a:t>Reference</a:t>
            </a:r>
          </a:p>
          <a:p>
            <a:pPr lvl="1"/>
            <a:r>
              <a:rPr lang="en-US" dirty="0"/>
              <a:t>Visualizes the Earth’s surface as accurately as possible for a given scale. Sometimes divided into physical and political types.</a:t>
            </a:r>
          </a:p>
          <a:p>
            <a:pPr lvl="1"/>
            <a:endParaRPr lang="en-US" dirty="0"/>
          </a:p>
          <a:p>
            <a:pPr marL="274320" lvl="1" indent="0">
              <a:buNone/>
            </a:pPr>
            <a:endParaRPr lang="en-US" dirty="0"/>
          </a:p>
          <a:p>
            <a:r>
              <a:rPr lang="en-US" dirty="0"/>
              <a:t>Thematic</a:t>
            </a:r>
          </a:p>
          <a:p>
            <a:pPr lvl="1"/>
            <a:r>
              <a:rPr lang="en-US" dirty="0"/>
              <a:t>Represent the distribution of particular themes. Sometimes further sub-divided in to physical and socio-economic themes.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522" y="152400"/>
            <a:ext cx="413409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522" y="3566946"/>
            <a:ext cx="4134091" cy="321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4708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Thematic maps</a:t>
            </a:r>
          </a:p>
        </p:txBody>
      </p:sp>
      <p:sp>
        <p:nvSpPr>
          <p:cNvPr id="3" name="Slide Number Placeholder 2"/>
          <p:cNvSpPr>
            <a:spLocks noGrp="1"/>
          </p:cNvSpPr>
          <p:nvPr>
            <p:ph type="sldNum" sz="quarter" idx="12"/>
          </p:nvPr>
        </p:nvSpPr>
        <p:spPr/>
        <p:txBody>
          <a:bodyPr/>
          <a:lstStyle/>
          <a:p>
            <a:fld id="{9A4BC933-B039-412B-A139-66EC98714F02}" type="slidenum">
              <a:rPr lang="en-US" smtClean="0"/>
              <a:t>27</a:t>
            </a:fld>
            <a:endParaRPr lang="en-US"/>
          </a:p>
        </p:txBody>
      </p:sp>
      <p:sp>
        <p:nvSpPr>
          <p:cNvPr id="4" name="Content Placeholder 3"/>
          <p:cNvSpPr>
            <a:spLocks noGrp="1"/>
          </p:cNvSpPr>
          <p:nvPr>
            <p:ph sz="quarter" idx="1"/>
          </p:nvPr>
        </p:nvSpPr>
        <p:spPr/>
        <p:txBody>
          <a:bodyPr/>
          <a:lstStyle/>
          <a:p>
            <a:pPr marL="0" indent="0">
              <a:buNone/>
            </a:pPr>
            <a:r>
              <a:rPr lang="en-US" dirty="0"/>
              <a:t>Some common types of thematic maps:</a:t>
            </a:r>
          </a:p>
          <a:p>
            <a:r>
              <a:rPr lang="en-US" dirty="0"/>
              <a:t>Point (point density/dot/dot density) maps</a:t>
            </a:r>
          </a:p>
          <a:p>
            <a:r>
              <a:rPr lang="en-US" dirty="0"/>
              <a:t>Graduated (proportional) symbol maps</a:t>
            </a:r>
          </a:p>
          <a:p>
            <a:r>
              <a:rPr lang="en-US" dirty="0" err="1"/>
              <a:t>Isarithmic</a:t>
            </a:r>
            <a:r>
              <a:rPr lang="en-US" dirty="0"/>
              <a:t> (</a:t>
            </a:r>
            <a:r>
              <a:rPr lang="en-US" dirty="0" err="1"/>
              <a:t>isopleth</a:t>
            </a:r>
            <a:r>
              <a:rPr lang="en-US" dirty="0"/>
              <a:t>/</a:t>
            </a:r>
            <a:r>
              <a:rPr lang="en-US" dirty="0" err="1"/>
              <a:t>isoline</a:t>
            </a:r>
            <a:r>
              <a:rPr lang="en-US" dirty="0"/>
              <a:t>) maps</a:t>
            </a:r>
          </a:p>
          <a:p>
            <a:r>
              <a:rPr lang="en-US" dirty="0"/>
              <a:t>Choropleth </a:t>
            </a:r>
            <a:r>
              <a:rPr lang="en-US" dirty="0" smtClean="0"/>
              <a:t>maps</a:t>
            </a:r>
          </a:p>
          <a:p>
            <a:r>
              <a:rPr lang="en-US" dirty="0" smtClean="0"/>
              <a:t>Cartograms</a:t>
            </a:r>
          </a:p>
          <a:p>
            <a:r>
              <a:rPr lang="en-US" dirty="0" smtClean="0"/>
              <a:t>Flow maps</a:t>
            </a:r>
          </a:p>
          <a:p>
            <a:endParaRPr lang="en-US" dirty="0"/>
          </a:p>
        </p:txBody>
      </p:sp>
    </p:spTree>
    <p:extLst>
      <p:ext uri="{BB962C8B-B14F-4D97-AF65-F5344CB8AC3E}">
        <p14:creationId xmlns:p14="http://schemas.microsoft.com/office/powerpoint/2010/main" val="942782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&amp; time</a:t>
            </a:r>
          </a:p>
        </p:txBody>
      </p:sp>
      <p:sp>
        <p:nvSpPr>
          <p:cNvPr id="3" name="Slide Number Placeholder 2"/>
          <p:cNvSpPr>
            <a:spLocks noGrp="1"/>
          </p:cNvSpPr>
          <p:nvPr>
            <p:ph type="sldNum" sz="quarter" idx="12"/>
          </p:nvPr>
        </p:nvSpPr>
        <p:spPr/>
        <p:txBody>
          <a:bodyPr/>
          <a:lstStyle/>
          <a:p>
            <a:fld id="{9A4BC933-B039-412B-A139-66EC98714F02}" type="slidenum">
              <a:rPr lang="en-US" smtClean="0"/>
              <a:t>28</a:t>
            </a:fld>
            <a:endParaRPr lang="en-US"/>
          </a:p>
        </p:txBody>
      </p:sp>
      <p:sp>
        <p:nvSpPr>
          <p:cNvPr id="4" name="Content Placeholder 3"/>
          <p:cNvSpPr>
            <a:spLocks noGrp="1"/>
          </p:cNvSpPr>
          <p:nvPr>
            <p:ph sz="quarter"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914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268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&amp; time</a:t>
            </a:r>
          </a:p>
        </p:txBody>
      </p:sp>
      <p:sp>
        <p:nvSpPr>
          <p:cNvPr id="3" name="Slide Number Placeholder 2"/>
          <p:cNvSpPr>
            <a:spLocks noGrp="1"/>
          </p:cNvSpPr>
          <p:nvPr>
            <p:ph type="sldNum" sz="quarter" idx="12"/>
          </p:nvPr>
        </p:nvSpPr>
        <p:spPr/>
        <p:txBody>
          <a:bodyPr/>
          <a:lstStyle/>
          <a:p>
            <a:fld id="{9A4BC933-B039-412B-A139-66EC98714F02}" type="slidenum">
              <a:rPr lang="en-US" smtClean="0"/>
              <a:t>29</a:t>
            </a:fld>
            <a:endParaRPr lang="en-US"/>
          </a:p>
        </p:txBody>
      </p:sp>
      <p:sp>
        <p:nvSpPr>
          <p:cNvPr id="4" name="Content Placeholder 3"/>
          <p:cNvSpPr>
            <a:spLocks noGrp="1"/>
          </p:cNvSpPr>
          <p:nvPr>
            <p:ph sz="quarter" idx="1"/>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1"/>
            <a:ext cx="9144000" cy="536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30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Geographic Information System (GIS)?</a:t>
            </a:r>
            <a:endParaRPr lang="en-US" dirty="0"/>
          </a:p>
        </p:txBody>
      </p:sp>
      <p:sp>
        <p:nvSpPr>
          <p:cNvPr id="3" name="Content Placeholder 2"/>
          <p:cNvSpPr>
            <a:spLocks noGrp="1"/>
          </p:cNvSpPr>
          <p:nvPr>
            <p:ph sz="quarter" idx="1"/>
          </p:nvPr>
        </p:nvSpPr>
        <p:spPr>
          <a:xfrm>
            <a:off x="1010238" y="2000249"/>
            <a:ext cx="5804900" cy="4529137"/>
          </a:xfrm>
        </p:spPr>
        <p:txBody>
          <a:bodyPr>
            <a:normAutofit lnSpcReduction="10000"/>
          </a:bodyPr>
          <a:lstStyle/>
          <a:p>
            <a:r>
              <a:rPr lang="en-US" dirty="0" smtClean="0"/>
              <a:t>So, different definitions have evolved in different areas and disciplines, BUT all recognize:</a:t>
            </a:r>
          </a:p>
          <a:p>
            <a:pPr lvl="1"/>
            <a:r>
              <a:rPr lang="en-US" dirty="0" smtClean="0"/>
              <a:t>Geographical data are unique</a:t>
            </a:r>
          </a:p>
          <a:p>
            <a:endParaRPr lang="en-US" dirty="0"/>
          </a:p>
          <a:p>
            <a:r>
              <a:rPr lang="en-US" dirty="0" smtClean="0"/>
              <a:t>At a minimum, a GIS consists of:</a:t>
            </a:r>
          </a:p>
          <a:p>
            <a:pPr lvl="1"/>
            <a:r>
              <a:rPr lang="en-US" dirty="0" smtClean="0"/>
              <a:t>A data input subsystem</a:t>
            </a:r>
          </a:p>
          <a:p>
            <a:pPr lvl="1"/>
            <a:r>
              <a:rPr lang="en-US" dirty="0" smtClean="0"/>
              <a:t>A data storage and retrieval system</a:t>
            </a:r>
          </a:p>
          <a:p>
            <a:pPr lvl="1"/>
            <a:r>
              <a:rPr lang="en-US" dirty="0" smtClean="0"/>
              <a:t>A data manipulation and analysis subsystem</a:t>
            </a:r>
          </a:p>
          <a:p>
            <a:pPr lvl="1"/>
            <a:r>
              <a:rPr lang="en-US" dirty="0" smtClean="0"/>
              <a:t>A reporting subsystem (data output)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1219200"/>
            <a:ext cx="3105738" cy="4543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43800" y="5734030"/>
            <a:ext cx="2877138" cy="954107"/>
          </a:xfrm>
          <a:prstGeom prst="rect">
            <a:avLst/>
          </a:prstGeom>
          <a:noFill/>
        </p:spPr>
        <p:txBody>
          <a:bodyPr wrap="square" rtlCol="0">
            <a:spAutoFit/>
          </a:bodyPr>
          <a:lstStyle/>
          <a:p>
            <a:r>
              <a:rPr lang="en-US" sz="1400" dirty="0"/>
              <a:t>A GIS as a layered cake (http://www.saylor.org/site/textbooks/Essentials%20of%20Geographic%</a:t>
            </a:r>
          </a:p>
          <a:p>
            <a:r>
              <a:rPr lang="en-US" sz="1400" dirty="0"/>
              <a:t>20Information%20Systems.pdf)</a:t>
            </a:r>
          </a:p>
        </p:txBody>
      </p:sp>
      <p:sp>
        <p:nvSpPr>
          <p:cNvPr id="5" name="Slide Number Placeholder 4"/>
          <p:cNvSpPr>
            <a:spLocks noGrp="1"/>
          </p:cNvSpPr>
          <p:nvPr>
            <p:ph type="sldNum" sz="quarter" idx="12"/>
          </p:nvPr>
        </p:nvSpPr>
        <p:spPr/>
        <p:txBody>
          <a:bodyPr/>
          <a:lstStyle/>
          <a:p>
            <a:fld id="{9A4BC933-B039-412B-A139-66EC98714F02}" type="slidenum">
              <a:rPr lang="en-US" smtClean="0"/>
              <a:t>3</a:t>
            </a:fld>
            <a:endParaRPr lang="en-US"/>
          </a:p>
        </p:txBody>
      </p:sp>
    </p:spTree>
    <p:extLst>
      <p:ext uri="{BB962C8B-B14F-4D97-AF65-F5344CB8AC3E}">
        <p14:creationId xmlns:p14="http://schemas.microsoft.com/office/powerpoint/2010/main" val="2768972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&amp; time</a:t>
            </a:r>
          </a:p>
        </p:txBody>
      </p:sp>
      <p:sp>
        <p:nvSpPr>
          <p:cNvPr id="3" name="Slide Number Placeholder 2"/>
          <p:cNvSpPr>
            <a:spLocks noGrp="1"/>
          </p:cNvSpPr>
          <p:nvPr>
            <p:ph type="sldNum" sz="quarter" idx="12"/>
          </p:nvPr>
        </p:nvSpPr>
        <p:spPr/>
        <p:txBody>
          <a:bodyPr/>
          <a:lstStyle/>
          <a:p>
            <a:fld id="{9A4BC933-B039-412B-A139-66EC98714F02}" type="slidenum">
              <a:rPr lang="en-US" smtClean="0"/>
              <a:t>30</a:t>
            </a:fld>
            <a:endParaRPr lang="en-US"/>
          </a:p>
        </p:txBody>
      </p:sp>
      <p:sp>
        <p:nvSpPr>
          <p:cNvPr id="4" name="Content Placeholder 3"/>
          <p:cNvSpPr>
            <a:spLocks noGrp="1"/>
          </p:cNvSpPr>
          <p:nvPr>
            <p:ph sz="quarter"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01750"/>
            <a:ext cx="91440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51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&amp; time</a:t>
            </a:r>
          </a:p>
        </p:txBody>
      </p:sp>
      <p:sp>
        <p:nvSpPr>
          <p:cNvPr id="3" name="Slide Number Placeholder 2"/>
          <p:cNvSpPr>
            <a:spLocks noGrp="1"/>
          </p:cNvSpPr>
          <p:nvPr>
            <p:ph type="sldNum" sz="quarter" idx="12"/>
          </p:nvPr>
        </p:nvSpPr>
        <p:spPr/>
        <p:txBody>
          <a:bodyPr/>
          <a:lstStyle/>
          <a:p>
            <a:fld id="{9A4BC933-B039-412B-A139-66EC98714F02}" type="slidenum">
              <a:rPr lang="en-US" smtClean="0"/>
              <a:t>31</a:t>
            </a:fld>
            <a:endParaRPr lang="en-US"/>
          </a:p>
        </p:txBody>
      </p:sp>
      <p:sp>
        <p:nvSpPr>
          <p:cNvPr id="4" name="Content Placeholder 3"/>
          <p:cNvSpPr>
            <a:spLocks noGrp="1"/>
          </p:cNvSpPr>
          <p:nvPr>
            <p:ph sz="quarter"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91440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265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&amp; time</a:t>
            </a:r>
          </a:p>
        </p:txBody>
      </p:sp>
      <p:sp>
        <p:nvSpPr>
          <p:cNvPr id="3" name="Slide Number Placeholder 2"/>
          <p:cNvSpPr>
            <a:spLocks noGrp="1"/>
          </p:cNvSpPr>
          <p:nvPr>
            <p:ph type="sldNum" sz="quarter" idx="12"/>
          </p:nvPr>
        </p:nvSpPr>
        <p:spPr/>
        <p:txBody>
          <a:bodyPr/>
          <a:lstStyle/>
          <a:p>
            <a:fld id="{9A4BC933-B039-412B-A139-66EC98714F02}" type="slidenum">
              <a:rPr lang="en-US" smtClean="0"/>
              <a:t>32</a:t>
            </a:fld>
            <a:endParaRPr lang="en-US"/>
          </a:p>
        </p:txBody>
      </p:sp>
      <p:sp>
        <p:nvSpPr>
          <p:cNvPr id="4" name="Content Placeholder 3"/>
          <p:cNvSpPr>
            <a:spLocks noGrp="1"/>
          </p:cNvSpPr>
          <p:nvPr>
            <p:ph sz="quarter"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1"/>
            <a:ext cx="9144000" cy="53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28"/>
          <p:cNvSpPr txBox="1">
            <a:spLocks noChangeArrowheads="1"/>
          </p:cNvSpPr>
          <p:nvPr/>
        </p:nvSpPr>
        <p:spPr bwMode="auto">
          <a:xfrm>
            <a:off x="7772400" y="6248400"/>
            <a:ext cx="27628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dirty="0"/>
              <a:t>Time series: Hart, Annals AAG</a:t>
            </a:r>
          </a:p>
        </p:txBody>
      </p:sp>
    </p:spTree>
    <p:extLst>
      <p:ext uri="{BB962C8B-B14F-4D97-AF65-F5344CB8AC3E}">
        <p14:creationId xmlns:p14="http://schemas.microsoft.com/office/powerpoint/2010/main" val="341463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maps: final notes</a:t>
            </a:r>
          </a:p>
        </p:txBody>
      </p:sp>
      <p:sp>
        <p:nvSpPr>
          <p:cNvPr id="3" name="Slide Number Placeholder 2"/>
          <p:cNvSpPr>
            <a:spLocks noGrp="1"/>
          </p:cNvSpPr>
          <p:nvPr>
            <p:ph type="sldNum" sz="quarter" idx="12"/>
          </p:nvPr>
        </p:nvSpPr>
        <p:spPr/>
        <p:txBody>
          <a:bodyPr/>
          <a:lstStyle/>
          <a:p>
            <a:fld id="{9A4BC933-B039-412B-A139-66EC98714F02}" type="slidenum">
              <a:rPr lang="en-US" smtClean="0"/>
              <a:t>33</a:t>
            </a:fld>
            <a:endParaRPr lang="en-US"/>
          </a:p>
        </p:txBody>
      </p:sp>
      <p:sp>
        <p:nvSpPr>
          <p:cNvPr id="4" name="Content Placeholder 3"/>
          <p:cNvSpPr>
            <a:spLocks noGrp="1"/>
          </p:cNvSpPr>
          <p:nvPr>
            <p:ph sz="quarter" idx="1"/>
          </p:nvPr>
        </p:nvSpPr>
        <p:spPr>
          <a:xfrm>
            <a:off x="1066800" y="1690688"/>
            <a:ext cx="5029200" cy="4937760"/>
          </a:xfrm>
        </p:spPr>
        <p:txBody>
          <a:bodyPr/>
          <a:lstStyle/>
          <a:p>
            <a:pPr marL="0" indent="0">
              <a:buNone/>
            </a:pPr>
            <a:r>
              <a:rPr lang="en-US" dirty="0"/>
              <a:t>Legend:</a:t>
            </a:r>
          </a:p>
          <a:p>
            <a:r>
              <a:rPr lang="en-US" dirty="0"/>
              <a:t>Consider providing multiple examples of densities of dots</a:t>
            </a:r>
          </a:p>
          <a:p>
            <a:pPr lvl="1"/>
            <a:r>
              <a:rPr lang="en-US" dirty="0"/>
              <a:t>= visual anchors</a:t>
            </a:r>
          </a:p>
          <a:p>
            <a:pPr lvl="1"/>
            <a:endParaRPr lang="en-US" dirty="0"/>
          </a:p>
          <a:p>
            <a:pPr marL="0" indent="0">
              <a:buNone/>
            </a:pPr>
            <a:r>
              <a:rPr lang="en-US" dirty="0"/>
              <a:t>Limitations:</a:t>
            </a:r>
          </a:p>
          <a:p>
            <a:r>
              <a:rPr lang="en-US" dirty="0"/>
              <a:t>Cannot retrieve rates or numbers from map</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371600"/>
            <a:ext cx="3140676"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24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152400"/>
            <a:ext cx="3451687" cy="990600"/>
          </a:xfrm>
        </p:spPr>
        <p:txBody>
          <a:bodyPr/>
          <a:lstStyle/>
          <a:p>
            <a:r>
              <a:rPr lang="en-US" dirty="0"/>
              <a:t>Dot maps</a:t>
            </a:r>
          </a:p>
        </p:txBody>
      </p:sp>
      <p:sp>
        <p:nvSpPr>
          <p:cNvPr id="3" name="Slide Number Placeholder 2"/>
          <p:cNvSpPr>
            <a:spLocks noGrp="1"/>
          </p:cNvSpPr>
          <p:nvPr>
            <p:ph type="sldNum" sz="quarter" idx="12"/>
          </p:nvPr>
        </p:nvSpPr>
        <p:spPr/>
        <p:txBody>
          <a:bodyPr/>
          <a:lstStyle/>
          <a:p>
            <a:fld id="{9A4BC933-B039-412B-A139-66EC98714F02}" type="slidenum">
              <a:rPr lang="en-US" smtClean="0"/>
              <a:t>34</a:t>
            </a:fld>
            <a:endParaRPr lang="en-US" dirty="0"/>
          </a:p>
        </p:txBody>
      </p:sp>
      <p:sp>
        <p:nvSpPr>
          <p:cNvPr id="4" name="Content Placeholder 3"/>
          <p:cNvSpPr>
            <a:spLocks noGrp="1"/>
          </p:cNvSpPr>
          <p:nvPr>
            <p:ph sz="quarter" idx="1"/>
          </p:nvPr>
        </p:nvSpPr>
        <p:spPr>
          <a:xfrm>
            <a:off x="1981201" y="1219200"/>
            <a:ext cx="3451687" cy="4937760"/>
          </a:xfrm>
        </p:spPr>
        <p:txBody>
          <a:bodyPr/>
          <a:lstStyle/>
          <a:p>
            <a:r>
              <a:rPr lang="en-US" dirty="0"/>
              <a:t>Example of multivariate (multiple variables)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887" y="0"/>
            <a:ext cx="523511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29795" y="5992000"/>
            <a:ext cx="3938066" cy="276999"/>
          </a:xfrm>
          <a:prstGeom prst="rect">
            <a:avLst/>
          </a:prstGeom>
          <a:noFill/>
        </p:spPr>
        <p:txBody>
          <a:bodyPr wrap="none" rtlCol="0">
            <a:spAutoFit/>
          </a:bodyPr>
          <a:lstStyle/>
          <a:p>
            <a:r>
              <a:rPr lang="en-US" sz="1200" dirty="0"/>
              <a:t>http://www.radicalcartography.net/index.html?chicagodots.</a:t>
            </a:r>
          </a:p>
        </p:txBody>
      </p:sp>
    </p:spTree>
    <p:extLst>
      <p:ext uri="{BB962C8B-B14F-4D97-AF65-F5344CB8AC3E}">
        <p14:creationId xmlns:p14="http://schemas.microsoft.com/office/powerpoint/2010/main" val="2856018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Graduated/Proportional Symbol maps</a:t>
            </a:r>
          </a:p>
        </p:txBody>
      </p:sp>
      <p:sp>
        <p:nvSpPr>
          <p:cNvPr id="3" name="Slide Number Placeholder 2"/>
          <p:cNvSpPr>
            <a:spLocks noGrp="1"/>
          </p:cNvSpPr>
          <p:nvPr>
            <p:ph type="sldNum" sz="quarter" idx="12"/>
          </p:nvPr>
        </p:nvSpPr>
        <p:spPr/>
        <p:txBody>
          <a:bodyPr/>
          <a:lstStyle/>
          <a:p>
            <a:fld id="{9A4BC933-B039-412B-A139-66EC98714F02}" type="slidenum">
              <a:rPr lang="en-US" smtClean="0"/>
              <a:t>35</a:t>
            </a:fld>
            <a:endParaRPr lang="en-US"/>
          </a:p>
        </p:txBody>
      </p:sp>
      <p:sp>
        <p:nvSpPr>
          <p:cNvPr id="4" name="Content Placeholder 3"/>
          <p:cNvSpPr>
            <a:spLocks noGrp="1"/>
          </p:cNvSpPr>
          <p:nvPr>
            <p:ph sz="quarter" idx="1"/>
          </p:nvPr>
        </p:nvSpPr>
        <p:spPr/>
        <p:txBody>
          <a:bodyPr/>
          <a:lstStyle/>
          <a:p>
            <a:r>
              <a:rPr lang="en-US" dirty="0"/>
              <a:t>Contain symbols varying in size to show their relative quantitative values</a:t>
            </a:r>
          </a:p>
          <a:p>
            <a:r>
              <a:rPr lang="en-US" dirty="0"/>
              <a:t>Used with point/location data; also good choice for count data (raw data), but ratios can also be used (e.g</a:t>
            </a:r>
            <a:r>
              <a:rPr lang="en-US"/>
              <a:t>., percent)</a:t>
            </a:r>
            <a:endParaRPr lang="en-US" dirty="0"/>
          </a:p>
          <a:p>
            <a:r>
              <a:rPr lang="en-US" dirty="0"/>
              <a:t>Goal is to show relative magnitudes of phenomena at specific locations</a:t>
            </a:r>
          </a:p>
          <a:p>
            <a:r>
              <a:rPr lang="en-US" dirty="0"/>
              <a:t>Manipulate symbol size to show magnitude (numerical value) as the visual variable</a:t>
            </a:r>
          </a:p>
          <a:p>
            <a:pPr lvl="1"/>
            <a:endParaRPr lang="en-US" dirty="0"/>
          </a:p>
          <a:p>
            <a:endParaRPr lang="en-US" dirty="0"/>
          </a:p>
        </p:txBody>
      </p:sp>
    </p:spTree>
    <p:extLst>
      <p:ext uri="{BB962C8B-B14F-4D97-AF65-F5344CB8AC3E}">
        <p14:creationId xmlns:p14="http://schemas.microsoft.com/office/powerpoint/2010/main" val="2104737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Proportional </a:t>
            </a:r>
            <a:r>
              <a:rPr lang="en-US" dirty="0"/>
              <a:t>symbols</a:t>
            </a:r>
          </a:p>
        </p:txBody>
      </p:sp>
      <p:sp>
        <p:nvSpPr>
          <p:cNvPr id="3" name="Slide Number Placeholder 2"/>
          <p:cNvSpPr>
            <a:spLocks noGrp="1"/>
          </p:cNvSpPr>
          <p:nvPr>
            <p:ph type="sldNum" sz="quarter" idx="12"/>
          </p:nvPr>
        </p:nvSpPr>
        <p:spPr/>
        <p:txBody>
          <a:bodyPr/>
          <a:lstStyle/>
          <a:p>
            <a:fld id="{9A4BC933-B039-412B-A139-66EC98714F02}" type="slidenum">
              <a:rPr lang="en-US" smtClean="0"/>
              <a:t>36</a:t>
            </a:fld>
            <a:endParaRPr lang="en-US"/>
          </a:p>
        </p:txBody>
      </p:sp>
      <p:sp>
        <p:nvSpPr>
          <p:cNvPr id="4" name="Content Placeholder 3"/>
          <p:cNvSpPr>
            <a:spLocks noGrp="1"/>
          </p:cNvSpPr>
          <p:nvPr>
            <p:ph sz="quarter" idx="1"/>
          </p:nvPr>
        </p:nvSpPr>
        <p:spPr/>
        <p:txBody>
          <a:bodyPr/>
          <a:lstStyle/>
          <a:p>
            <a:r>
              <a:rPr lang="en-US" dirty="0"/>
              <a:t>Legend design is one option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92375"/>
            <a:ext cx="813288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299172" y="5272087"/>
            <a:ext cx="2163990" cy="369332"/>
          </a:xfrm>
          <a:prstGeom prst="rect">
            <a:avLst/>
          </a:prstGeom>
          <a:noFill/>
        </p:spPr>
        <p:txBody>
          <a:bodyPr wrap="none" rtlCol="0">
            <a:spAutoFit/>
          </a:bodyPr>
          <a:lstStyle/>
          <a:p>
            <a:r>
              <a:rPr lang="en-US" dirty="0">
                <a:hlinkClick r:id="rId3"/>
              </a:rPr>
              <a:t>The Washington Post</a:t>
            </a:r>
            <a:endParaRPr lang="en-US" dirty="0"/>
          </a:p>
        </p:txBody>
      </p:sp>
    </p:spTree>
    <p:extLst>
      <p:ext uri="{BB962C8B-B14F-4D97-AF65-F5344CB8AC3E}">
        <p14:creationId xmlns:p14="http://schemas.microsoft.com/office/powerpoint/2010/main" val="2217827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37" y="228600"/>
            <a:ext cx="7119938" cy="990600"/>
          </a:xfrm>
        </p:spPr>
        <p:txBody>
          <a:bodyPr>
            <a:normAutofit/>
          </a:bodyPr>
          <a:lstStyle/>
          <a:p>
            <a:r>
              <a:rPr lang="en-US" dirty="0" smtClean="0"/>
              <a:t>Graduated </a:t>
            </a:r>
            <a:r>
              <a:rPr lang="en-US" dirty="0"/>
              <a:t>symbols</a:t>
            </a:r>
          </a:p>
        </p:txBody>
      </p:sp>
      <p:sp>
        <p:nvSpPr>
          <p:cNvPr id="3" name="Slide Number Placeholder 2"/>
          <p:cNvSpPr>
            <a:spLocks noGrp="1"/>
          </p:cNvSpPr>
          <p:nvPr>
            <p:ph type="sldNum" sz="quarter" idx="12"/>
          </p:nvPr>
        </p:nvSpPr>
        <p:spPr/>
        <p:txBody>
          <a:bodyPr/>
          <a:lstStyle/>
          <a:p>
            <a:fld id="{9A4BC933-B039-412B-A139-66EC98714F02}" type="slidenum">
              <a:rPr lang="en-US" smtClean="0"/>
              <a:t>37</a:t>
            </a:fld>
            <a:endParaRPr lang="en-US"/>
          </a:p>
        </p:txBody>
      </p:sp>
      <p:sp>
        <p:nvSpPr>
          <p:cNvPr id="4" name="Content Placeholder 3"/>
          <p:cNvSpPr>
            <a:spLocks noGrp="1"/>
          </p:cNvSpPr>
          <p:nvPr>
            <p:ph sz="quarter" idx="1"/>
          </p:nvPr>
        </p:nvSpPr>
        <p:spPr>
          <a:xfrm>
            <a:off x="495299" y="1219200"/>
            <a:ext cx="4405313" cy="4937760"/>
          </a:xfrm>
        </p:spPr>
        <p:txBody>
          <a:bodyPr/>
          <a:lstStyle/>
          <a:p>
            <a:r>
              <a:rPr lang="en-US" dirty="0" smtClean="0"/>
              <a:t>Range-graded </a:t>
            </a:r>
            <a:r>
              <a:rPr lang="en-US" dirty="0"/>
              <a:t>symbols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418" y="228600"/>
            <a:ext cx="6168364" cy="639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825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Isarithmic</a:t>
            </a:r>
            <a:r>
              <a:rPr lang="en-US" dirty="0"/>
              <a:t> (</a:t>
            </a:r>
            <a:r>
              <a:rPr lang="en-US" dirty="0" err="1"/>
              <a:t>Isopleth</a:t>
            </a:r>
            <a:r>
              <a:rPr lang="en-US" dirty="0"/>
              <a:t>/</a:t>
            </a:r>
            <a:r>
              <a:rPr lang="en-US" dirty="0" err="1"/>
              <a:t>Isoline</a:t>
            </a:r>
            <a:r>
              <a:rPr lang="en-US" dirty="0"/>
              <a:t>) maps</a:t>
            </a:r>
          </a:p>
        </p:txBody>
      </p:sp>
      <p:sp>
        <p:nvSpPr>
          <p:cNvPr id="3" name="Slide Number Placeholder 2"/>
          <p:cNvSpPr>
            <a:spLocks noGrp="1"/>
          </p:cNvSpPr>
          <p:nvPr>
            <p:ph type="sldNum" sz="quarter" idx="12"/>
          </p:nvPr>
        </p:nvSpPr>
        <p:spPr/>
        <p:txBody>
          <a:bodyPr/>
          <a:lstStyle/>
          <a:p>
            <a:fld id="{9A4BC933-B039-412B-A139-66EC98714F02}" type="slidenum">
              <a:rPr lang="en-US" smtClean="0"/>
              <a:t>38</a:t>
            </a:fld>
            <a:endParaRPr lang="en-US"/>
          </a:p>
        </p:txBody>
      </p:sp>
      <p:sp>
        <p:nvSpPr>
          <p:cNvPr id="4" name="Content Placeholder 3"/>
          <p:cNvSpPr>
            <a:spLocks noGrp="1"/>
          </p:cNvSpPr>
          <p:nvPr>
            <p:ph sz="quarter" idx="1"/>
          </p:nvPr>
        </p:nvSpPr>
        <p:spPr/>
        <p:txBody>
          <a:bodyPr/>
          <a:lstStyle/>
          <a:p>
            <a:r>
              <a:rPr lang="en-US" dirty="0"/>
              <a:t>Portrays continuous surfaces using </a:t>
            </a:r>
            <a:r>
              <a:rPr lang="en-US" dirty="0" err="1"/>
              <a:t>isolines</a:t>
            </a:r>
            <a:endParaRPr lang="en-US" dirty="0"/>
          </a:p>
          <a:p>
            <a:pPr lvl="1"/>
            <a:r>
              <a:rPr lang="en-US" dirty="0"/>
              <a:t>Quantitative line features</a:t>
            </a:r>
          </a:p>
          <a:p>
            <a:pPr lvl="1"/>
            <a:r>
              <a:rPr lang="en-US" dirty="0"/>
              <a:t>Each </a:t>
            </a:r>
            <a:r>
              <a:rPr lang="en-US" dirty="0" err="1"/>
              <a:t>isoline</a:t>
            </a:r>
            <a:r>
              <a:rPr lang="en-US" dirty="0"/>
              <a:t> represents a constant value</a:t>
            </a:r>
          </a:p>
          <a:p>
            <a:pPr lvl="1"/>
            <a:endParaRPr lang="en-US" dirty="0"/>
          </a:p>
          <a:p>
            <a:r>
              <a:rPr lang="en-US" dirty="0"/>
              <a:t>Surfaces may be:</a:t>
            </a:r>
          </a:p>
          <a:p>
            <a:pPr lvl="1"/>
            <a:r>
              <a:rPr lang="en-US" dirty="0"/>
              <a:t>Real (e.g., topographic, barometric, temperature, etc.)</a:t>
            </a:r>
          </a:p>
          <a:p>
            <a:pPr lvl="1"/>
            <a:r>
              <a:rPr lang="en-US" dirty="0"/>
              <a:t>Conceptual (e.g., population density)</a:t>
            </a:r>
          </a:p>
          <a:p>
            <a:pPr lvl="1"/>
            <a:endParaRPr lang="en-US" dirty="0"/>
          </a:p>
          <a:p>
            <a:r>
              <a:rPr lang="en-US" dirty="0"/>
              <a:t>Interval between </a:t>
            </a:r>
            <a:r>
              <a:rPr lang="en-US" dirty="0" err="1"/>
              <a:t>isolines</a:t>
            </a:r>
            <a:r>
              <a:rPr lang="en-US" dirty="0"/>
              <a:t> important</a:t>
            </a:r>
          </a:p>
        </p:txBody>
      </p:sp>
    </p:spTree>
    <p:extLst>
      <p:ext uri="{BB962C8B-B14F-4D97-AF65-F5344CB8AC3E}">
        <p14:creationId xmlns:p14="http://schemas.microsoft.com/office/powerpoint/2010/main" val="4276655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Isarithmic</a:t>
            </a:r>
            <a:r>
              <a:rPr lang="en-US" dirty="0"/>
              <a:t> (</a:t>
            </a:r>
            <a:r>
              <a:rPr lang="en-US" dirty="0" err="1"/>
              <a:t>Isopleth</a:t>
            </a:r>
            <a:r>
              <a:rPr lang="en-US" dirty="0"/>
              <a:t>/</a:t>
            </a:r>
            <a:r>
              <a:rPr lang="en-US" dirty="0" err="1"/>
              <a:t>Isoline</a:t>
            </a:r>
            <a:r>
              <a:rPr lang="en-US" dirty="0"/>
              <a:t>) maps</a:t>
            </a:r>
          </a:p>
        </p:txBody>
      </p:sp>
      <p:sp>
        <p:nvSpPr>
          <p:cNvPr id="3" name="Slide Number Placeholder 2"/>
          <p:cNvSpPr>
            <a:spLocks noGrp="1"/>
          </p:cNvSpPr>
          <p:nvPr>
            <p:ph type="sldNum" sz="quarter" idx="12"/>
          </p:nvPr>
        </p:nvSpPr>
        <p:spPr/>
        <p:txBody>
          <a:bodyPr/>
          <a:lstStyle/>
          <a:p>
            <a:fld id="{9A4BC933-B039-412B-A139-66EC98714F02}" type="slidenum">
              <a:rPr lang="en-US" smtClean="0"/>
              <a:t>39</a:t>
            </a:fld>
            <a:endParaRPr lang="en-US"/>
          </a:p>
        </p:txBody>
      </p:sp>
      <p:sp>
        <p:nvSpPr>
          <p:cNvPr id="4" name="Content Placeholder 3"/>
          <p:cNvSpPr>
            <a:spLocks noGrp="1"/>
          </p:cNvSpPr>
          <p:nvPr>
            <p:ph sz="quarter" idx="1"/>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1543050" y="1504950"/>
            <a:ext cx="7620000" cy="4851400"/>
          </a:xfrm>
          <a:prstGeom prst="rect">
            <a:avLst/>
          </a:prstGeom>
        </p:spPr>
      </p:pic>
    </p:spTree>
    <p:extLst>
      <p:ext uri="{BB962C8B-B14F-4D97-AF65-F5344CB8AC3E}">
        <p14:creationId xmlns:p14="http://schemas.microsoft.com/office/powerpoint/2010/main" val="41997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Geographic Information Science?</a:t>
            </a:r>
            <a:endParaRPr lang="en-US" dirty="0"/>
          </a:p>
        </p:txBody>
      </p:sp>
      <p:sp>
        <p:nvSpPr>
          <p:cNvPr id="3" name="Content Placeholder 2"/>
          <p:cNvSpPr>
            <a:spLocks noGrp="1"/>
          </p:cNvSpPr>
          <p:nvPr>
            <p:ph sz="quarter" idx="1"/>
          </p:nvPr>
        </p:nvSpPr>
        <p:spPr/>
        <p:txBody>
          <a:bodyPr>
            <a:normAutofit/>
          </a:bodyPr>
          <a:lstStyle/>
          <a:p>
            <a:r>
              <a:rPr lang="en-US" dirty="0" smtClean="0"/>
              <a:t>GIScience </a:t>
            </a:r>
            <a:r>
              <a:rPr lang="en-US" dirty="0"/>
              <a:t>is the scientific discipline that studies </a:t>
            </a:r>
            <a:r>
              <a:rPr lang="en-US" b="1" dirty="0"/>
              <a:t>data </a:t>
            </a:r>
            <a:r>
              <a:rPr lang="en-US" b="1" dirty="0" smtClean="0"/>
              <a:t>structures, computational and visualization techniques </a:t>
            </a:r>
            <a:r>
              <a:rPr lang="en-US" dirty="0"/>
              <a:t>to capture, </a:t>
            </a:r>
            <a:r>
              <a:rPr lang="en-US" dirty="0" smtClean="0"/>
              <a:t>process, analyze and visualize geographic </a:t>
            </a:r>
            <a:r>
              <a:rPr lang="en-US" dirty="0"/>
              <a:t>information. </a:t>
            </a:r>
            <a:endParaRPr lang="en-US" dirty="0" smtClean="0"/>
          </a:p>
          <a:p>
            <a:endParaRPr lang="en-US" dirty="0" smtClean="0"/>
          </a:p>
          <a:p>
            <a:r>
              <a:rPr lang="en-US" dirty="0" smtClean="0"/>
              <a:t>Convergence of Cartography with Information Sciences</a:t>
            </a:r>
          </a:p>
          <a:p>
            <a:endParaRPr lang="en-US" dirty="0" smtClean="0"/>
          </a:p>
          <a:p>
            <a:r>
              <a:rPr lang="en-US" dirty="0" smtClean="0"/>
              <a:t>Focus on “generic issues that surround the use of GIS technology, impede its successful implementation, or emerge from an understanding of its potential capabilities.”(Goodchild, 1992)</a:t>
            </a:r>
            <a:endParaRPr lang="en-US" dirty="0"/>
          </a:p>
        </p:txBody>
      </p:sp>
      <p:sp>
        <p:nvSpPr>
          <p:cNvPr id="4" name="Slide Number Placeholder 3"/>
          <p:cNvSpPr>
            <a:spLocks noGrp="1"/>
          </p:cNvSpPr>
          <p:nvPr>
            <p:ph type="sldNum" sz="quarter" idx="12"/>
          </p:nvPr>
        </p:nvSpPr>
        <p:spPr/>
        <p:txBody>
          <a:bodyPr/>
          <a:lstStyle/>
          <a:p>
            <a:fld id="{9A4BC933-B039-412B-A139-66EC98714F02}" type="slidenum">
              <a:rPr lang="en-US" smtClean="0"/>
              <a:t>4</a:t>
            </a:fld>
            <a:endParaRPr lang="en-US"/>
          </a:p>
        </p:txBody>
      </p:sp>
    </p:spTree>
    <p:extLst>
      <p:ext uri="{BB962C8B-B14F-4D97-AF65-F5344CB8AC3E}">
        <p14:creationId xmlns:p14="http://schemas.microsoft.com/office/powerpoint/2010/main" val="4364286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Isarithmic</a:t>
            </a:r>
            <a:r>
              <a:rPr lang="en-US" dirty="0"/>
              <a:t> (</a:t>
            </a:r>
            <a:r>
              <a:rPr lang="en-US" dirty="0" err="1"/>
              <a:t>Isopleth</a:t>
            </a:r>
            <a:r>
              <a:rPr lang="en-US" dirty="0"/>
              <a:t>/</a:t>
            </a:r>
            <a:r>
              <a:rPr lang="en-US" dirty="0" err="1"/>
              <a:t>Isoline</a:t>
            </a:r>
            <a:r>
              <a:rPr lang="en-US" dirty="0"/>
              <a:t>) maps</a:t>
            </a:r>
          </a:p>
        </p:txBody>
      </p:sp>
      <p:sp>
        <p:nvSpPr>
          <p:cNvPr id="3" name="Slide Number Placeholder 2"/>
          <p:cNvSpPr>
            <a:spLocks noGrp="1"/>
          </p:cNvSpPr>
          <p:nvPr>
            <p:ph type="sldNum" sz="quarter" idx="12"/>
          </p:nvPr>
        </p:nvSpPr>
        <p:spPr/>
        <p:txBody>
          <a:bodyPr/>
          <a:lstStyle/>
          <a:p>
            <a:fld id="{9A4BC933-B039-412B-A139-66EC98714F02}" type="slidenum">
              <a:rPr lang="en-US" smtClean="0"/>
              <a:t>40</a:t>
            </a:fld>
            <a:endParaRPr lang="en-US"/>
          </a:p>
        </p:txBody>
      </p:sp>
      <p:sp>
        <p:nvSpPr>
          <p:cNvPr id="4" name="Content Placeholder 3"/>
          <p:cNvSpPr>
            <a:spLocks noGrp="1"/>
          </p:cNvSpPr>
          <p:nvPr>
            <p:ph sz="quarter"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1274119" y="1690688"/>
            <a:ext cx="7529213" cy="4907705"/>
          </a:xfrm>
          <a:prstGeom prst="rect">
            <a:avLst/>
          </a:prstGeom>
        </p:spPr>
      </p:pic>
    </p:spTree>
    <p:extLst>
      <p:ext uri="{BB962C8B-B14F-4D97-AF65-F5344CB8AC3E}">
        <p14:creationId xmlns:p14="http://schemas.microsoft.com/office/powerpoint/2010/main" val="19872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Isarithmic</a:t>
            </a:r>
            <a:r>
              <a:rPr lang="en-US" dirty="0"/>
              <a:t> (</a:t>
            </a:r>
            <a:r>
              <a:rPr lang="en-US" dirty="0" err="1"/>
              <a:t>Isopleth</a:t>
            </a:r>
            <a:r>
              <a:rPr lang="en-US" dirty="0"/>
              <a:t>/</a:t>
            </a:r>
            <a:r>
              <a:rPr lang="en-US" dirty="0" err="1"/>
              <a:t>Isoline</a:t>
            </a:r>
            <a:r>
              <a:rPr lang="en-US" dirty="0"/>
              <a:t>) maps</a:t>
            </a:r>
          </a:p>
        </p:txBody>
      </p:sp>
      <p:sp>
        <p:nvSpPr>
          <p:cNvPr id="3" name="Slide Number Placeholder 2"/>
          <p:cNvSpPr>
            <a:spLocks noGrp="1"/>
          </p:cNvSpPr>
          <p:nvPr>
            <p:ph type="sldNum" sz="quarter" idx="12"/>
          </p:nvPr>
        </p:nvSpPr>
        <p:spPr/>
        <p:txBody>
          <a:bodyPr/>
          <a:lstStyle/>
          <a:p>
            <a:fld id="{9A4BC933-B039-412B-A139-66EC98714F02}" type="slidenum">
              <a:rPr lang="en-US" smtClean="0"/>
              <a:t>41</a:t>
            </a:fld>
            <a:endParaRPr lang="en-US"/>
          </a:p>
        </p:txBody>
      </p:sp>
      <p:sp>
        <p:nvSpPr>
          <p:cNvPr id="4" name="Content Placeholder 3"/>
          <p:cNvSpPr>
            <a:spLocks noGrp="1"/>
          </p:cNvSpPr>
          <p:nvPr>
            <p:ph sz="quarter"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838200" y="1533998"/>
            <a:ext cx="3814763" cy="5324002"/>
          </a:xfrm>
          <a:prstGeom prst="rect">
            <a:avLst/>
          </a:prstGeom>
        </p:spPr>
      </p:pic>
      <p:pic>
        <p:nvPicPr>
          <p:cNvPr id="6" name="Picture 5"/>
          <p:cNvPicPr>
            <a:picLocks noChangeAspect="1"/>
          </p:cNvPicPr>
          <p:nvPr/>
        </p:nvPicPr>
        <p:blipFill>
          <a:blip r:embed="rId3"/>
          <a:stretch>
            <a:fillRect/>
          </a:stretch>
        </p:blipFill>
        <p:spPr>
          <a:xfrm>
            <a:off x="5731332" y="1690688"/>
            <a:ext cx="4955866" cy="4951461"/>
          </a:xfrm>
          <a:prstGeom prst="rect">
            <a:avLst/>
          </a:prstGeom>
        </p:spPr>
      </p:pic>
    </p:spTree>
    <p:extLst>
      <p:ext uri="{BB962C8B-B14F-4D97-AF65-F5344CB8AC3E}">
        <p14:creationId xmlns:p14="http://schemas.microsoft.com/office/powerpoint/2010/main" val="2123160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Flow Maps – </a:t>
            </a:r>
            <a:br>
              <a:rPr lang="en-US" dirty="0"/>
            </a:br>
            <a:r>
              <a:rPr lang="en-US" dirty="0"/>
              <a:t>Napoleon’s March to Moscow in 1812</a:t>
            </a:r>
          </a:p>
        </p:txBody>
      </p:sp>
      <p:sp>
        <p:nvSpPr>
          <p:cNvPr id="3" name="Slide Number Placeholder 2"/>
          <p:cNvSpPr>
            <a:spLocks noGrp="1"/>
          </p:cNvSpPr>
          <p:nvPr>
            <p:ph type="sldNum" sz="quarter" idx="12"/>
          </p:nvPr>
        </p:nvSpPr>
        <p:spPr/>
        <p:txBody>
          <a:bodyPr/>
          <a:lstStyle/>
          <a:p>
            <a:fld id="{9A4BC933-B039-412B-A139-66EC98714F02}" type="slidenum">
              <a:rPr lang="en-US" smtClean="0"/>
              <a:t>42</a:t>
            </a:fld>
            <a:endParaRPr lang="en-US"/>
          </a:p>
        </p:txBody>
      </p:sp>
      <p:pic>
        <p:nvPicPr>
          <p:cNvPr id="3076" name="Picture 4" descr="Image result for flow mapping"/>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725888"/>
            <a:ext cx="8229600" cy="39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9701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isaster aid flows by agency, type and yea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 y="1142999"/>
            <a:ext cx="8151626" cy="52578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62199" y="6400801"/>
            <a:ext cx="6934201" cy="307777"/>
          </a:xfrm>
          <a:prstGeom prst="rect">
            <a:avLst/>
          </a:prstGeom>
          <a:noFill/>
        </p:spPr>
        <p:txBody>
          <a:bodyPr wrap="square" rtlCol="0">
            <a:spAutoFit/>
          </a:bodyPr>
          <a:lstStyle/>
          <a:p>
            <a:r>
              <a:rPr lang="en-US" sz="1400" dirty="0">
                <a:hlinkClick r:id="rId3"/>
              </a:rPr>
              <a:t>Koylu, 2014: http://129.252.37.169:8400/flowvis/disasteraid/index.html</a:t>
            </a:r>
            <a:r>
              <a:rPr lang="en-US" sz="1400" dirty="0"/>
              <a:t> </a:t>
            </a:r>
          </a:p>
        </p:txBody>
      </p:sp>
      <p:sp>
        <p:nvSpPr>
          <p:cNvPr id="11" name="Title 1"/>
          <p:cNvSpPr>
            <a:spLocks noGrp="1"/>
          </p:cNvSpPr>
          <p:nvPr>
            <p:ph type="title"/>
          </p:nvPr>
        </p:nvSpPr>
        <p:spPr>
          <a:xfrm>
            <a:off x="485775" y="152400"/>
            <a:ext cx="11706225" cy="990600"/>
          </a:xfrm>
        </p:spPr>
        <p:txBody>
          <a:bodyPr>
            <a:normAutofit/>
          </a:bodyPr>
          <a:lstStyle/>
          <a:p>
            <a:r>
              <a:rPr lang="en-US" dirty="0"/>
              <a:t>Flow Maps – </a:t>
            </a:r>
            <a:r>
              <a:rPr lang="en-US" dirty="0" smtClean="0"/>
              <a:t>Flows </a:t>
            </a:r>
            <a:r>
              <a:rPr lang="en-US" dirty="0"/>
              <a:t>of disaster </a:t>
            </a:r>
            <a:r>
              <a:rPr lang="en-US" dirty="0" smtClean="0"/>
              <a:t>aids</a:t>
            </a:r>
            <a:endParaRPr lang="en-US" dirty="0"/>
          </a:p>
        </p:txBody>
      </p:sp>
    </p:spTree>
    <p:extLst>
      <p:ext uri="{BB962C8B-B14F-4D97-AF65-F5344CB8AC3E}">
        <p14:creationId xmlns:p14="http://schemas.microsoft.com/office/powerpoint/2010/main" val="52320147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Flows </a:t>
            </a:r>
            <a:r>
              <a:rPr lang="en-US" dirty="0"/>
              <a:t>of alcoholic beverages (2002 – 2007)</a:t>
            </a: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43976" y="1477209"/>
            <a:ext cx="6827708" cy="4937125"/>
          </a:xfrm>
          <a:prstGeom prst="rect">
            <a:avLst/>
          </a:prstGeom>
        </p:spPr>
      </p:pic>
      <p:sp>
        <p:nvSpPr>
          <p:cNvPr id="6" name="TextBox 5"/>
          <p:cNvSpPr txBox="1"/>
          <p:nvPr/>
        </p:nvSpPr>
        <p:spPr>
          <a:xfrm>
            <a:off x="2209800" y="6414334"/>
            <a:ext cx="6400800" cy="307777"/>
          </a:xfrm>
          <a:prstGeom prst="rect">
            <a:avLst/>
          </a:prstGeom>
          <a:noFill/>
        </p:spPr>
        <p:txBody>
          <a:bodyPr wrap="square" rtlCol="0">
            <a:spAutoFit/>
          </a:bodyPr>
          <a:lstStyle/>
          <a:p>
            <a:r>
              <a:rPr lang="en-US" sz="1400" dirty="0">
                <a:hlinkClick r:id="rId3"/>
              </a:rPr>
              <a:t>Koylu, 2016: http://129.252.37.169:8400/flowvis/commodity/index.html</a:t>
            </a:r>
            <a:r>
              <a:rPr lang="en-US" sz="1400" dirty="0"/>
              <a:t> </a:t>
            </a:r>
          </a:p>
        </p:txBody>
      </p:sp>
      <p:sp>
        <p:nvSpPr>
          <p:cNvPr id="7" name="TextBox 6"/>
          <p:cNvSpPr txBox="1"/>
          <p:nvPr/>
        </p:nvSpPr>
        <p:spPr>
          <a:xfrm>
            <a:off x="8029575" y="6159073"/>
            <a:ext cx="1771650" cy="369332"/>
          </a:xfrm>
          <a:prstGeom prst="rect">
            <a:avLst/>
          </a:prstGeom>
          <a:noFill/>
        </p:spPr>
        <p:txBody>
          <a:bodyPr wrap="square" rtlCol="0">
            <a:spAutoFit/>
          </a:bodyPr>
          <a:lstStyle/>
          <a:p>
            <a:r>
              <a:rPr lang="en-US" dirty="0" smtClean="0"/>
              <a:t>Koylu, 2016</a:t>
            </a:r>
            <a:endParaRPr lang="en-US" dirty="0"/>
          </a:p>
        </p:txBody>
      </p:sp>
    </p:spTree>
    <p:extLst>
      <p:ext uri="{BB962C8B-B14F-4D97-AF65-F5344CB8AC3E}">
        <p14:creationId xmlns:p14="http://schemas.microsoft.com/office/powerpoint/2010/main" val="2354694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34663" cy="1325563"/>
          </a:xfrm>
        </p:spPr>
        <p:txBody>
          <a:bodyPr>
            <a:normAutofit/>
          </a:bodyPr>
          <a:lstStyle/>
          <a:p>
            <a:r>
              <a:rPr lang="en-US" sz="3600" dirty="0" smtClean="0"/>
              <a:t>Reciprocal communication on Twitter (Aug. 2015 – 2016)</a:t>
            </a:r>
            <a:endParaRPr lang="en-US" sz="3600" dirty="0"/>
          </a:p>
        </p:txBody>
      </p:sp>
      <p:sp>
        <p:nvSpPr>
          <p:cNvPr id="3" name="Slide Number Placeholder 2"/>
          <p:cNvSpPr>
            <a:spLocks noGrp="1"/>
          </p:cNvSpPr>
          <p:nvPr>
            <p:ph type="sldNum" sz="quarter" idx="12"/>
          </p:nvPr>
        </p:nvSpPr>
        <p:spPr/>
        <p:txBody>
          <a:bodyPr/>
          <a:lstStyle/>
          <a:p>
            <a:fld id="{9A4BC933-B039-412B-A139-66EC98714F02}" type="slidenum">
              <a:rPr lang="en-US" smtClean="0"/>
              <a:t>45</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6707510" cy="4837717"/>
          </a:xfrm>
        </p:spPr>
      </p:pic>
      <p:sp>
        <p:nvSpPr>
          <p:cNvPr id="7" name="TextBox 6"/>
          <p:cNvSpPr txBox="1"/>
          <p:nvPr/>
        </p:nvSpPr>
        <p:spPr>
          <a:xfrm>
            <a:off x="8029575" y="6159073"/>
            <a:ext cx="1771650" cy="369332"/>
          </a:xfrm>
          <a:prstGeom prst="rect">
            <a:avLst/>
          </a:prstGeom>
          <a:noFill/>
        </p:spPr>
        <p:txBody>
          <a:bodyPr wrap="square" rtlCol="0">
            <a:spAutoFit/>
          </a:bodyPr>
          <a:lstStyle/>
          <a:p>
            <a:r>
              <a:rPr lang="en-US" dirty="0" smtClean="0"/>
              <a:t>Koylu, 2017</a:t>
            </a:r>
            <a:endParaRPr lang="en-US" dirty="0"/>
          </a:p>
        </p:txBody>
      </p:sp>
    </p:spTree>
    <p:extLst>
      <p:ext uri="{BB962C8B-B14F-4D97-AF65-F5344CB8AC3E}">
        <p14:creationId xmlns:p14="http://schemas.microsoft.com/office/powerpoint/2010/main" val="408886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Cartogram</a:t>
            </a:r>
          </a:p>
        </p:txBody>
      </p:sp>
      <p:sp>
        <p:nvSpPr>
          <p:cNvPr id="3" name="Slide Number Placeholder 2"/>
          <p:cNvSpPr>
            <a:spLocks noGrp="1"/>
          </p:cNvSpPr>
          <p:nvPr>
            <p:ph type="sldNum" sz="quarter" idx="12"/>
          </p:nvPr>
        </p:nvSpPr>
        <p:spPr/>
        <p:txBody>
          <a:bodyPr/>
          <a:lstStyle/>
          <a:p>
            <a:fld id="{9A4BC933-B039-412B-A139-66EC98714F02}" type="slidenum">
              <a:rPr lang="en-US" smtClean="0"/>
              <a:t>46</a:t>
            </a:fld>
            <a:endParaRPr lang="en-US"/>
          </a:p>
        </p:txBody>
      </p:sp>
      <p:sp>
        <p:nvSpPr>
          <p:cNvPr id="4" name="Content Placeholder 3"/>
          <p:cNvSpPr>
            <a:spLocks noGrp="1"/>
          </p:cNvSpPr>
          <p:nvPr>
            <p:ph sz="quarter" idx="1"/>
          </p:nvPr>
        </p:nvSpPr>
        <p:spPr>
          <a:xfrm>
            <a:off x="838200" y="1478914"/>
            <a:ext cx="10515600" cy="4351338"/>
          </a:xfrm>
        </p:spPr>
        <p:txBody>
          <a:bodyPr>
            <a:normAutofit/>
          </a:bodyPr>
          <a:lstStyle/>
          <a:p>
            <a:r>
              <a:rPr lang="en-US" altLang="zh-CN" sz="2000" b="1" kern="0" dirty="0">
                <a:ea typeface="宋体" pitchFamily="-108" charset="-122"/>
                <a:cs typeface="宋体" pitchFamily="-108" charset="-122"/>
              </a:rPr>
              <a:t>A cartogram </a:t>
            </a:r>
            <a:r>
              <a:rPr lang="en-US" altLang="zh-CN" sz="2000" kern="0" dirty="0">
                <a:ea typeface="宋体" pitchFamily="-108" charset="-122"/>
                <a:cs typeface="宋体" pitchFamily="-108" charset="-122"/>
              </a:rPr>
              <a:t>is a</a:t>
            </a:r>
            <a:r>
              <a:rPr lang="en-US" altLang="zh-CN" sz="2000" dirty="0">
                <a:solidFill>
                  <a:srgbClr val="000000"/>
                </a:solidFill>
                <a:ea typeface="宋体" pitchFamily="-108" charset="-122"/>
                <a:cs typeface="宋体" pitchFamily="-108" charset="-122"/>
              </a:rPr>
              <a:t>n abstract map in which geographical areas are exaggerated or distorted in proportion to the value of an attribute</a:t>
            </a:r>
          </a:p>
          <a:p>
            <a:endParaRPr lang="en-US" sz="2000" dirty="0"/>
          </a:p>
        </p:txBody>
      </p:sp>
      <p:pic>
        <p:nvPicPr>
          <p:cNvPr id="5" name="Picture 2" descr="http://lh3.ggpht.com/_LH3-lMqtAOI/STlBSlIz3RI/AAAAAAAAAFE/g68X3OeeDRw/Co2WorldCarto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216786"/>
            <a:ext cx="8107363" cy="4505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5352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Cartogram</a:t>
            </a:r>
          </a:p>
        </p:txBody>
      </p:sp>
      <p:sp>
        <p:nvSpPr>
          <p:cNvPr id="3" name="Slide Number Placeholder 2"/>
          <p:cNvSpPr>
            <a:spLocks noGrp="1"/>
          </p:cNvSpPr>
          <p:nvPr>
            <p:ph type="sldNum" sz="quarter" idx="12"/>
          </p:nvPr>
        </p:nvSpPr>
        <p:spPr/>
        <p:txBody>
          <a:bodyPr/>
          <a:lstStyle/>
          <a:p>
            <a:fld id="{9A4BC933-B039-412B-A139-66EC98714F02}" type="slidenum">
              <a:rPr lang="en-US" smtClean="0"/>
              <a:t>47</a:t>
            </a:fld>
            <a:endParaRPr lang="en-US"/>
          </a:p>
        </p:txBody>
      </p:sp>
      <p:sp>
        <p:nvSpPr>
          <p:cNvPr id="4" name="Content Placeholder 3"/>
          <p:cNvSpPr>
            <a:spLocks noGrp="1"/>
          </p:cNvSpPr>
          <p:nvPr>
            <p:ph sz="quarter" idx="1"/>
          </p:nvPr>
        </p:nvSpPr>
        <p:spPr/>
        <p:txBody>
          <a:bodyPr/>
          <a:lstStyle/>
          <a:p>
            <a:endParaRPr lang="en-US"/>
          </a:p>
        </p:txBody>
      </p:sp>
      <p:pic>
        <p:nvPicPr>
          <p:cNvPr id="5" name="Picture 4"/>
          <p:cNvPicPr>
            <a:picLocks noChangeAspect="1"/>
          </p:cNvPicPr>
          <p:nvPr/>
        </p:nvPicPr>
        <p:blipFill>
          <a:blip r:embed="rId2"/>
          <a:stretch>
            <a:fillRect/>
          </a:stretch>
        </p:blipFill>
        <p:spPr>
          <a:xfrm>
            <a:off x="2286000" y="1342391"/>
            <a:ext cx="7753350" cy="4810125"/>
          </a:xfrm>
          <a:prstGeom prst="rect">
            <a:avLst/>
          </a:prstGeom>
        </p:spPr>
      </p:pic>
    </p:spTree>
    <p:extLst>
      <p:ext uri="{BB962C8B-B14F-4D97-AF65-F5344CB8AC3E}">
        <p14:creationId xmlns:p14="http://schemas.microsoft.com/office/powerpoint/2010/main" val="19462440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Cartogram</a:t>
            </a:r>
            <a:endParaRPr lang="en-US" dirty="0"/>
          </a:p>
        </p:txBody>
      </p:sp>
      <p:pic>
        <p:nvPicPr>
          <p:cNvPr id="4" name="picture"/>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7289" y="1825625"/>
            <a:ext cx="6997421" cy="4351338"/>
          </a:xfrm>
          <a:prstGeom prst="rect">
            <a:avLst/>
          </a:prstGeom>
        </p:spPr>
      </p:pic>
    </p:spTree>
    <p:extLst>
      <p:ext uri="{BB962C8B-B14F-4D97-AF65-F5344CB8AC3E}">
        <p14:creationId xmlns:p14="http://schemas.microsoft.com/office/powerpoint/2010/main" val="2967923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Choropleth maps</a:t>
            </a:r>
          </a:p>
        </p:txBody>
      </p:sp>
      <p:sp>
        <p:nvSpPr>
          <p:cNvPr id="3" name="Slide Number Placeholder 2"/>
          <p:cNvSpPr>
            <a:spLocks noGrp="1"/>
          </p:cNvSpPr>
          <p:nvPr>
            <p:ph type="sldNum" sz="quarter" idx="12"/>
          </p:nvPr>
        </p:nvSpPr>
        <p:spPr/>
        <p:txBody>
          <a:bodyPr/>
          <a:lstStyle/>
          <a:p>
            <a:fld id="{9A4BC933-B039-412B-A139-66EC98714F02}" type="slidenum">
              <a:rPr lang="en-US" smtClean="0"/>
              <a:t>49</a:t>
            </a:fld>
            <a:endParaRPr lang="en-US"/>
          </a:p>
        </p:txBody>
      </p:sp>
      <p:sp>
        <p:nvSpPr>
          <p:cNvPr id="4" name="Content Placeholder 3"/>
          <p:cNvSpPr>
            <a:spLocks noGrp="1"/>
          </p:cNvSpPr>
          <p:nvPr>
            <p:ph sz="quarter" idx="1"/>
          </p:nvPr>
        </p:nvSpPr>
        <p:spPr/>
        <p:txBody>
          <a:bodyPr>
            <a:normAutofit/>
          </a:bodyPr>
          <a:lstStyle/>
          <a:p>
            <a:r>
              <a:rPr lang="en-US" altLang="zh-CN" sz="2000" b="1" kern="0" dirty="0">
                <a:ea typeface="宋体" pitchFamily="-108" charset="-122"/>
                <a:cs typeface="宋体" pitchFamily="-108" charset="-122"/>
              </a:rPr>
              <a:t>A choropleth map </a:t>
            </a:r>
            <a:r>
              <a:rPr lang="en-US" altLang="zh-CN" sz="2000" kern="0" dirty="0">
                <a:ea typeface="宋体" pitchFamily="-108" charset="-122"/>
                <a:cs typeface="宋体" pitchFamily="-108" charset="-122"/>
              </a:rPr>
              <a:t>displays derived data with colors. The derived data usually are classified prior to mapping. </a:t>
            </a:r>
            <a:r>
              <a:rPr lang="en-US" altLang="zh-CN" sz="2000" kern="0" dirty="0">
                <a:solidFill>
                  <a:srgbClr val="0000FF"/>
                </a:solidFill>
                <a:ea typeface="宋体" pitchFamily="-108" charset="-122"/>
                <a:cs typeface="宋体" pitchFamily="-108" charset="-122"/>
              </a:rPr>
              <a:t>The appearance of a choropleth map can be greatly affected by </a:t>
            </a:r>
            <a:r>
              <a:rPr lang="en-US" altLang="zh-CN" sz="2000" b="1" kern="0" dirty="0">
                <a:solidFill>
                  <a:srgbClr val="0000FF"/>
                </a:solidFill>
                <a:ea typeface="宋体" pitchFamily="-108" charset="-122"/>
                <a:cs typeface="宋体" pitchFamily="-108" charset="-122"/>
              </a:rPr>
              <a:t>data classification</a:t>
            </a:r>
            <a:endParaRPr lang="en-US" altLang="zh-CN" sz="2000" b="1" kern="0" dirty="0">
              <a:ea typeface="宋体" pitchFamily="-108" charset="-122"/>
              <a:cs typeface="宋体" pitchFamily="-108" charset="-122"/>
            </a:endParaRPr>
          </a:p>
          <a:p>
            <a:endParaRPr lang="en-US" sz="2000" dirty="0"/>
          </a:p>
        </p:txBody>
      </p:sp>
      <p:pic>
        <p:nvPicPr>
          <p:cNvPr id="5" name="Picture 2"/>
          <p:cNvPicPr>
            <a:picLocks noChangeAspect="1" noChangeArrowheads="1"/>
          </p:cNvPicPr>
          <p:nvPr/>
        </p:nvPicPr>
        <p:blipFill rotWithShape="1">
          <a:blip r:embed="rId2" cstate="print"/>
          <a:srcRect t="25058"/>
          <a:stretch/>
        </p:blipFill>
        <p:spPr bwMode="auto">
          <a:xfrm>
            <a:off x="985837" y="2728388"/>
            <a:ext cx="6842883" cy="3810524"/>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1824682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Geovisualization</a:t>
            </a:r>
            <a:endParaRPr lang="en-US" dirty="0"/>
          </a:p>
        </p:txBody>
      </p:sp>
      <p:sp>
        <p:nvSpPr>
          <p:cNvPr id="3" name="Content Placeholder 2"/>
          <p:cNvSpPr>
            <a:spLocks noGrp="1"/>
          </p:cNvSpPr>
          <p:nvPr>
            <p:ph idx="1"/>
          </p:nvPr>
        </p:nvSpPr>
        <p:spPr>
          <a:xfrm>
            <a:off x="838200" y="1825625"/>
            <a:ext cx="8419088" cy="4351338"/>
          </a:xfrm>
        </p:spPr>
        <p:txBody>
          <a:bodyPr>
            <a:normAutofit/>
          </a:bodyPr>
          <a:lstStyle/>
          <a:p>
            <a:pPr marL="0" indent="0">
              <a:buNone/>
            </a:pPr>
            <a:endParaRPr lang="en-US" sz="2400" dirty="0"/>
          </a:p>
          <a:p>
            <a:pPr marL="0" indent="0">
              <a:buNone/>
            </a:pPr>
            <a:r>
              <a:rPr lang="en-US" sz="2400" dirty="0" smtClean="0"/>
              <a:t>“Geovisualization is a </a:t>
            </a:r>
            <a:r>
              <a:rPr lang="en-US" sz="2400" dirty="0"/>
              <a:t>private </a:t>
            </a:r>
            <a:r>
              <a:rPr lang="en-US" sz="2400" dirty="0" smtClean="0"/>
              <a:t>activity (</a:t>
            </a:r>
            <a:r>
              <a:rPr lang="en-US" sz="2400" b="1" dirty="0" smtClean="0"/>
              <a:t>visual thinking</a:t>
            </a:r>
            <a:r>
              <a:rPr lang="en-US" sz="2400" dirty="0" smtClean="0"/>
              <a:t>) </a:t>
            </a:r>
            <a:r>
              <a:rPr lang="en-US" sz="2400" dirty="0"/>
              <a:t>in which unknowns are revealed in a </a:t>
            </a:r>
            <a:r>
              <a:rPr lang="en-US" sz="2400" b="1" dirty="0"/>
              <a:t>highly interactive environment</a:t>
            </a:r>
            <a:r>
              <a:rPr lang="en-US" sz="2400" dirty="0" smtClean="0"/>
              <a:t>”</a:t>
            </a:r>
          </a:p>
          <a:p>
            <a:pPr marL="0" indent="0">
              <a:buNone/>
            </a:pPr>
            <a:endParaRPr lang="en-US" sz="2400" dirty="0"/>
          </a:p>
          <a:p>
            <a:pPr marL="0" indent="0">
              <a:buNone/>
            </a:pPr>
            <a:r>
              <a:rPr lang="en-US" sz="2400" dirty="0" smtClean="0"/>
              <a:t>“Whereas communication is the opposite: a public activity in which knowns are presented in a non-interactive environment”</a:t>
            </a:r>
            <a:endParaRPr lang="en-US" sz="2400" dirty="0"/>
          </a:p>
          <a:p>
            <a:pPr marL="0" indent="0">
              <a:buNone/>
            </a:pPr>
            <a:endParaRPr lang="en-US" sz="2400" dirty="0" smtClean="0"/>
          </a:p>
          <a:p>
            <a:pPr marL="0" indent="0">
              <a:buNone/>
            </a:pPr>
            <a:endParaRPr lang="en-US" sz="2400" dirty="0"/>
          </a:p>
          <a:p>
            <a:endParaRPr lang="en-US" sz="2400" dirty="0"/>
          </a:p>
        </p:txBody>
      </p:sp>
      <p:pic>
        <p:nvPicPr>
          <p:cNvPr id="7170" name="Picture 2" descr="http://www.geovista.psu.edu/members/maceachren/images/Alan_Seatt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7288" y="1867693"/>
            <a:ext cx="1981200" cy="21336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6176963"/>
            <a:ext cx="1921873" cy="369332"/>
          </a:xfrm>
          <a:prstGeom prst="rect">
            <a:avLst/>
          </a:prstGeom>
        </p:spPr>
        <p:txBody>
          <a:bodyPr wrap="none">
            <a:spAutoFit/>
          </a:bodyPr>
          <a:lstStyle/>
          <a:p>
            <a:r>
              <a:rPr lang="en-US" dirty="0" err="1"/>
              <a:t>MacEachren</a:t>
            </a:r>
            <a:r>
              <a:rPr lang="en-US" dirty="0"/>
              <a:t>, 1994</a:t>
            </a:r>
          </a:p>
        </p:txBody>
      </p:sp>
    </p:spTree>
    <p:extLst>
      <p:ext uri="{BB962C8B-B14F-4D97-AF65-F5344CB8AC3E}">
        <p14:creationId xmlns:p14="http://schemas.microsoft.com/office/powerpoint/2010/main" val="38328058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nflmaps-map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488" y="365125"/>
            <a:ext cx="6804518" cy="629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87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ea typeface="ＭＳ Ｐゴシック" pitchFamily="34" charset="-128"/>
              </a:rPr>
              <a:t>How do I classify my data?</a:t>
            </a:r>
          </a:p>
        </p:txBody>
      </p:sp>
      <p:pic>
        <p:nvPicPr>
          <p:cNvPr id="245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 y="1380227"/>
            <a:ext cx="7496175"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3" y="2313678"/>
            <a:ext cx="62865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661" y="2161277"/>
            <a:ext cx="60007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430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500"/>
                                        <p:tgtEl>
                                          <p:spTgt spid="921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fade">
                                      <p:cBhvr>
                                        <p:cTn id="12"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classify my data?</a:t>
            </a:r>
          </a:p>
        </p:txBody>
      </p:sp>
      <p:sp>
        <p:nvSpPr>
          <p:cNvPr id="3" name="Slide Number Placeholder 2"/>
          <p:cNvSpPr>
            <a:spLocks noGrp="1"/>
          </p:cNvSpPr>
          <p:nvPr>
            <p:ph type="sldNum" sz="quarter" idx="12"/>
          </p:nvPr>
        </p:nvSpPr>
        <p:spPr/>
        <p:txBody>
          <a:bodyPr/>
          <a:lstStyle/>
          <a:p>
            <a:fld id="{9A4BC933-B039-412B-A139-66EC98714F02}" type="slidenum">
              <a:rPr lang="en-US" smtClean="0"/>
              <a:t>52</a:t>
            </a:fld>
            <a:endParaRPr lang="en-US" dirty="0"/>
          </a:p>
        </p:txBody>
      </p:sp>
      <p:sp>
        <p:nvSpPr>
          <p:cNvPr id="4" name="Content Placeholder 3"/>
          <p:cNvSpPr>
            <a:spLocks noGrp="1"/>
          </p:cNvSpPr>
          <p:nvPr>
            <p:ph sz="quarter" idx="1"/>
          </p:nvPr>
        </p:nvSpPr>
        <p:spPr/>
        <p:txBody>
          <a:bodyPr/>
          <a:lstStyle/>
          <a:p>
            <a:r>
              <a:rPr lang="en-US" dirty="0"/>
              <a:t>Again, 3-7 data classes</a:t>
            </a:r>
          </a:p>
          <a:p>
            <a:pPr lvl="1"/>
            <a:r>
              <a:rPr lang="en-US" dirty="0"/>
              <a:t>Fewer classes may lead to overgeneralization, more classes may lead to issues in distinguishing between classes</a:t>
            </a:r>
          </a:p>
          <a:p>
            <a:pPr lvl="1"/>
            <a:r>
              <a:rPr lang="en-US" dirty="0"/>
              <a:t>Use histogram viewer in Arc (or other software to look for clusters)</a:t>
            </a:r>
          </a:p>
          <a:p>
            <a:pPr lvl="2"/>
            <a:r>
              <a:rPr lang="en-US" dirty="0"/>
              <a:t>Can help determine number of clusters and where breaks between classes might exist</a:t>
            </a:r>
          </a:p>
          <a:p>
            <a:pPr lvl="1"/>
            <a:r>
              <a:rPr lang="en-US" dirty="0"/>
              <a:t>Create/view histograms and maps with different classification methods</a:t>
            </a:r>
          </a:p>
          <a:p>
            <a:pPr lvl="1"/>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718685"/>
            <a:ext cx="56769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87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classify my data? </a:t>
            </a:r>
          </a:p>
        </p:txBody>
      </p:sp>
      <p:sp>
        <p:nvSpPr>
          <p:cNvPr id="3" name="Slide Number Placeholder 2"/>
          <p:cNvSpPr>
            <a:spLocks noGrp="1"/>
          </p:cNvSpPr>
          <p:nvPr>
            <p:ph type="sldNum" sz="quarter" idx="12"/>
          </p:nvPr>
        </p:nvSpPr>
        <p:spPr/>
        <p:txBody>
          <a:bodyPr/>
          <a:lstStyle/>
          <a:p>
            <a:fld id="{9A4BC933-B039-412B-A139-66EC98714F02}" type="slidenum">
              <a:rPr lang="en-US" smtClean="0"/>
              <a:t>53</a:t>
            </a:fld>
            <a:endParaRPr lang="en-US" dirty="0"/>
          </a:p>
        </p:txBody>
      </p:sp>
      <p:sp>
        <p:nvSpPr>
          <p:cNvPr id="4" name="Content Placeholder 3"/>
          <p:cNvSpPr>
            <a:spLocks noGrp="1"/>
          </p:cNvSpPr>
          <p:nvPr>
            <p:ph sz="quarter"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727" y="1569333"/>
            <a:ext cx="5655945" cy="265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38400" y="1928336"/>
            <a:ext cx="1905000" cy="1477328"/>
          </a:xfrm>
          <a:prstGeom prst="rect">
            <a:avLst/>
          </a:prstGeom>
          <a:noFill/>
        </p:spPr>
        <p:txBody>
          <a:bodyPr wrap="square" rtlCol="0">
            <a:spAutoFit/>
          </a:bodyPr>
          <a:lstStyle/>
          <a:p>
            <a:r>
              <a:rPr lang="en-US" b="1" dirty="0">
                <a:solidFill>
                  <a:srgbClr val="C00000"/>
                </a:solidFill>
              </a:rPr>
              <a:t>Unique values usually not informative for this type of mapping</a:t>
            </a:r>
          </a:p>
        </p:txBody>
      </p:sp>
      <p:cxnSp>
        <p:nvCxnSpPr>
          <p:cNvPr id="7" name="Straight Arrow Connector 6"/>
          <p:cNvCxnSpPr/>
          <p:nvPr/>
        </p:nvCxnSpPr>
        <p:spPr>
          <a:xfrm>
            <a:off x="4191000" y="2667000"/>
            <a:ext cx="11430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4528" y="3775400"/>
            <a:ext cx="5655945" cy="265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001000" y="4227141"/>
            <a:ext cx="1905000" cy="1477328"/>
          </a:xfrm>
          <a:prstGeom prst="rect">
            <a:avLst/>
          </a:prstGeom>
          <a:noFill/>
        </p:spPr>
        <p:txBody>
          <a:bodyPr wrap="square" rtlCol="0">
            <a:spAutoFit/>
          </a:bodyPr>
          <a:lstStyle/>
          <a:p>
            <a:r>
              <a:rPr lang="en-US" b="1" dirty="0">
                <a:solidFill>
                  <a:srgbClr val="C00000"/>
                </a:solidFill>
              </a:rPr>
              <a:t>10 classes with equal 10% ranges more informative, but too many classes to map</a:t>
            </a:r>
          </a:p>
        </p:txBody>
      </p:sp>
      <p:cxnSp>
        <p:nvCxnSpPr>
          <p:cNvPr id="11" name="Straight Arrow Connector 10"/>
          <p:cNvCxnSpPr/>
          <p:nvPr/>
        </p:nvCxnSpPr>
        <p:spPr>
          <a:xfrm flipH="1">
            <a:off x="7239000" y="5119544"/>
            <a:ext cx="731520" cy="595456"/>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319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classification schemes?</a:t>
            </a:r>
          </a:p>
        </p:txBody>
      </p:sp>
      <p:sp>
        <p:nvSpPr>
          <p:cNvPr id="3" name="Slide Number Placeholder 2"/>
          <p:cNvSpPr>
            <a:spLocks noGrp="1"/>
          </p:cNvSpPr>
          <p:nvPr>
            <p:ph type="sldNum" sz="quarter" idx="12"/>
          </p:nvPr>
        </p:nvSpPr>
        <p:spPr/>
        <p:txBody>
          <a:bodyPr/>
          <a:lstStyle/>
          <a:p>
            <a:fld id="{9A4BC933-B039-412B-A139-66EC98714F02}" type="slidenum">
              <a:rPr lang="en-US" smtClean="0"/>
              <a:t>54</a:t>
            </a:fld>
            <a:endParaRPr lang="en-US" dirty="0"/>
          </a:p>
        </p:txBody>
      </p:sp>
      <p:sp>
        <p:nvSpPr>
          <p:cNvPr id="4" name="Content Placeholder 3"/>
          <p:cNvSpPr>
            <a:spLocks noGrp="1"/>
          </p:cNvSpPr>
          <p:nvPr>
            <p:ph sz="quarter" idx="1"/>
          </p:nvPr>
        </p:nvSpPr>
        <p:spPr/>
        <p:txBody>
          <a:bodyPr/>
          <a:lstStyle/>
          <a:p>
            <a:r>
              <a:rPr lang="en-US" dirty="0"/>
              <a:t>Three commonly used schemes:</a:t>
            </a:r>
          </a:p>
          <a:p>
            <a:pPr lvl="1"/>
            <a:r>
              <a:rPr lang="en-US" dirty="0"/>
              <a:t>Equal Interval: data divided into equal size classes</a:t>
            </a:r>
          </a:p>
          <a:p>
            <a:pPr marL="274320" lvl="1" indent="0">
              <a:buNone/>
            </a:pPr>
            <a:endParaRPr lang="en-US" dirty="0"/>
          </a:p>
          <a:p>
            <a:pPr lvl="1"/>
            <a:r>
              <a:rPr lang="en-US" dirty="0"/>
              <a:t>Quantiles (n-tiles): data divided into equal number of observations in each class</a:t>
            </a:r>
          </a:p>
          <a:p>
            <a:pPr marL="274320" lvl="1" indent="0">
              <a:buNone/>
            </a:pPr>
            <a:endParaRPr lang="en-US" dirty="0"/>
          </a:p>
          <a:p>
            <a:pPr lvl="1"/>
            <a:r>
              <a:rPr lang="en-US" dirty="0"/>
              <a:t>Natural Breaks: “optimal” scheme that finds gaps between data values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724400"/>
            <a:ext cx="567531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225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schemes</a:t>
            </a:r>
          </a:p>
        </p:txBody>
      </p:sp>
      <p:sp>
        <p:nvSpPr>
          <p:cNvPr id="3" name="Slide Number Placeholder 2"/>
          <p:cNvSpPr>
            <a:spLocks noGrp="1"/>
          </p:cNvSpPr>
          <p:nvPr>
            <p:ph type="sldNum" sz="quarter" idx="12"/>
          </p:nvPr>
        </p:nvSpPr>
        <p:spPr/>
        <p:txBody>
          <a:bodyPr/>
          <a:lstStyle/>
          <a:p>
            <a:fld id="{9A4BC933-B039-412B-A139-66EC98714F02}" type="slidenum">
              <a:rPr lang="en-US" smtClean="0"/>
              <a:t>55</a:t>
            </a:fld>
            <a:endParaRPr lang="en-US" dirty="0"/>
          </a:p>
        </p:txBody>
      </p:sp>
      <p:sp>
        <p:nvSpPr>
          <p:cNvPr id="4" name="Content Placeholder 3"/>
          <p:cNvSpPr>
            <a:spLocks noGrp="1"/>
          </p:cNvSpPr>
          <p:nvPr>
            <p:ph sz="quarter" idx="1"/>
          </p:nvPr>
        </p:nvSpPr>
        <p:spPr/>
        <p:txBody>
          <a:bodyPr/>
          <a:lstStyle/>
          <a:p>
            <a:pPr marL="0" indent="0">
              <a:buNone/>
            </a:pPr>
            <a:r>
              <a:rPr lang="en-US" altLang="en-US" dirty="0"/>
              <a:t>Your data set: {42, 50, 55, 57, 61, 77, 79, 97}</a:t>
            </a:r>
          </a:p>
          <a:p>
            <a:pPr>
              <a:lnSpc>
                <a:spcPct val="90000"/>
              </a:lnSpc>
            </a:pPr>
            <a:r>
              <a:rPr lang="en-US" altLang="en-US" dirty="0"/>
              <a:t>Equal interval</a:t>
            </a:r>
          </a:p>
          <a:p>
            <a:pPr lvl="1">
              <a:lnSpc>
                <a:spcPct val="90000"/>
              </a:lnSpc>
            </a:pPr>
            <a:r>
              <a:rPr lang="en-US" altLang="en-US" dirty="0"/>
              <a:t>Three classes based on range 40 to 100</a:t>
            </a:r>
          </a:p>
          <a:p>
            <a:pPr lvl="1">
              <a:lnSpc>
                <a:spcPct val="90000"/>
              </a:lnSpc>
            </a:pPr>
            <a:r>
              <a:rPr lang="en-US" altLang="en-US" dirty="0"/>
              <a:t>Data divided into equal class sizes of 20 units</a:t>
            </a:r>
          </a:p>
          <a:p>
            <a:pPr lvl="1">
              <a:lnSpc>
                <a:spcPct val="90000"/>
              </a:lnSpc>
            </a:pPr>
            <a:r>
              <a:rPr lang="en-US" altLang="en-US" dirty="0"/>
              <a:t>Class groupings: {42, 50, 55, 57}; {61, 77, 79}; {97}</a:t>
            </a:r>
          </a:p>
          <a:p>
            <a:pPr lvl="1">
              <a:lnSpc>
                <a:spcPct val="90000"/>
              </a:lnSpc>
            </a:pPr>
            <a:r>
              <a:rPr lang="en-US" altLang="en-US" dirty="0"/>
              <a:t>Class ranges: 40-59; 60-79; 80-99 (classes have to be exclusive)</a:t>
            </a:r>
            <a:br>
              <a:rPr lang="en-US" altLang="en-US" dirty="0"/>
            </a:br>
            <a:r>
              <a:rPr lang="en-US" altLang="en-US" sz="2800" dirty="0"/>
              <a:t/>
            </a:r>
            <a:br>
              <a:rPr lang="en-US" altLang="en-US" sz="2800" dirty="0"/>
            </a:br>
            <a:endParaRPr lang="en-US" dirty="0"/>
          </a:p>
        </p:txBody>
      </p:sp>
      <p:pic>
        <p:nvPicPr>
          <p:cNvPr id="5" name="Picture 95" descr="numberlin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864" y="3896591"/>
            <a:ext cx="8480196" cy="1295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99884" y="5484168"/>
            <a:ext cx="1840156" cy="461665"/>
          </a:xfrm>
          <a:prstGeom prst="rect">
            <a:avLst/>
          </a:prstGeom>
          <a:noFill/>
        </p:spPr>
        <p:txBody>
          <a:bodyPr wrap="square" rtlCol="0">
            <a:spAutoFit/>
          </a:bodyPr>
          <a:lstStyle/>
          <a:p>
            <a:r>
              <a:rPr lang="en-US" sz="2400" dirty="0"/>
              <a:t>Class breaks</a:t>
            </a:r>
          </a:p>
        </p:txBody>
      </p:sp>
      <p:cxnSp>
        <p:nvCxnSpPr>
          <p:cNvPr id="8" name="Straight Arrow Connector 7"/>
          <p:cNvCxnSpPr/>
          <p:nvPr/>
        </p:nvCxnSpPr>
        <p:spPr>
          <a:xfrm flipH="1" flipV="1">
            <a:off x="4572000" y="4648201"/>
            <a:ext cx="762000" cy="923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400800" y="4648201"/>
            <a:ext cx="838200" cy="923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738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schemes</a:t>
            </a:r>
          </a:p>
        </p:txBody>
      </p:sp>
      <p:sp>
        <p:nvSpPr>
          <p:cNvPr id="3" name="Slide Number Placeholder 2"/>
          <p:cNvSpPr>
            <a:spLocks noGrp="1"/>
          </p:cNvSpPr>
          <p:nvPr>
            <p:ph type="sldNum" sz="quarter" idx="12"/>
          </p:nvPr>
        </p:nvSpPr>
        <p:spPr/>
        <p:txBody>
          <a:bodyPr/>
          <a:lstStyle/>
          <a:p>
            <a:fld id="{9A4BC933-B039-412B-A139-66EC98714F02}" type="slidenum">
              <a:rPr lang="en-US" smtClean="0"/>
              <a:t>56</a:t>
            </a:fld>
            <a:endParaRPr lang="en-US" dirty="0"/>
          </a:p>
        </p:txBody>
      </p:sp>
      <p:sp>
        <p:nvSpPr>
          <p:cNvPr id="4" name="Content Placeholder 3"/>
          <p:cNvSpPr>
            <a:spLocks noGrp="1"/>
          </p:cNvSpPr>
          <p:nvPr>
            <p:ph sz="quarter" idx="1"/>
          </p:nvPr>
        </p:nvSpPr>
        <p:spPr/>
        <p:txBody>
          <a:bodyPr/>
          <a:lstStyle/>
          <a:p>
            <a:pPr marL="0" indent="0">
              <a:buNone/>
            </a:pPr>
            <a:r>
              <a:rPr lang="en-US" altLang="en-US" dirty="0"/>
              <a:t>Your data set: {42, 50, 55, 57, 61, 77, 79, 97}</a:t>
            </a:r>
          </a:p>
          <a:p>
            <a:pPr>
              <a:lnSpc>
                <a:spcPct val="90000"/>
              </a:lnSpc>
            </a:pPr>
            <a:r>
              <a:rPr lang="en-US" altLang="en-US" dirty="0"/>
              <a:t>Quantile (n-tiles)</a:t>
            </a:r>
          </a:p>
          <a:p>
            <a:pPr lvl="1">
              <a:lnSpc>
                <a:spcPct val="90000"/>
              </a:lnSpc>
            </a:pPr>
            <a:r>
              <a:rPr lang="en-US" altLang="en-US" dirty="0"/>
              <a:t>Quartiles (lowest ¼ of observations, next ¼, etc.) </a:t>
            </a:r>
          </a:p>
          <a:p>
            <a:pPr lvl="1">
              <a:lnSpc>
                <a:spcPct val="90000"/>
              </a:lnSpc>
            </a:pPr>
            <a:r>
              <a:rPr lang="en-US" altLang="en-US" dirty="0"/>
              <a:t>Data divided into equal number of observations in each class</a:t>
            </a:r>
          </a:p>
          <a:p>
            <a:pPr lvl="1">
              <a:lnSpc>
                <a:spcPct val="90000"/>
              </a:lnSpc>
            </a:pPr>
            <a:r>
              <a:rPr lang="en-US" altLang="en-US" dirty="0"/>
              <a:t>Class groupings: {42, 50}; {55, 57}; {61, 77}; {79, 97}</a:t>
            </a:r>
          </a:p>
          <a:p>
            <a:pPr lvl="1">
              <a:lnSpc>
                <a:spcPct val="90000"/>
              </a:lnSpc>
            </a:pPr>
            <a:r>
              <a:rPr lang="en-US" altLang="en-US" dirty="0"/>
              <a:t>Class ranges uneven: lots of options, one depicted below</a:t>
            </a:r>
            <a:r>
              <a:rPr lang="en-US" altLang="en-US" sz="2800" dirty="0"/>
              <a:t/>
            </a:r>
            <a:br>
              <a:rPr lang="en-US" altLang="en-US" sz="2800" dirty="0"/>
            </a:br>
            <a:endParaRPr lang="en-US" dirty="0"/>
          </a:p>
        </p:txBody>
      </p:sp>
      <p:sp>
        <p:nvSpPr>
          <p:cNvPr id="6" name="TextBox 5"/>
          <p:cNvSpPr txBox="1"/>
          <p:nvPr/>
        </p:nvSpPr>
        <p:spPr>
          <a:xfrm>
            <a:off x="4999884" y="5710536"/>
            <a:ext cx="1840156" cy="461665"/>
          </a:xfrm>
          <a:prstGeom prst="rect">
            <a:avLst/>
          </a:prstGeom>
          <a:noFill/>
        </p:spPr>
        <p:txBody>
          <a:bodyPr wrap="square" rtlCol="0">
            <a:spAutoFit/>
          </a:bodyPr>
          <a:lstStyle/>
          <a:p>
            <a:r>
              <a:rPr lang="en-US" sz="2400" dirty="0"/>
              <a:t>Class breaks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3797302"/>
            <a:ext cx="8036875" cy="1231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4114800" y="4495800"/>
            <a:ext cx="1219200" cy="13024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400800" y="4495801"/>
            <a:ext cx="914400" cy="13024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999885" y="4495800"/>
            <a:ext cx="486517" cy="13024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18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schemes</a:t>
            </a:r>
          </a:p>
        </p:txBody>
      </p:sp>
      <p:sp>
        <p:nvSpPr>
          <p:cNvPr id="3" name="Slide Number Placeholder 2"/>
          <p:cNvSpPr>
            <a:spLocks noGrp="1"/>
          </p:cNvSpPr>
          <p:nvPr>
            <p:ph type="sldNum" sz="quarter" idx="12"/>
          </p:nvPr>
        </p:nvSpPr>
        <p:spPr/>
        <p:txBody>
          <a:bodyPr/>
          <a:lstStyle/>
          <a:p>
            <a:fld id="{9A4BC933-B039-412B-A139-66EC98714F02}" type="slidenum">
              <a:rPr lang="en-US" smtClean="0"/>
              <a:t>57</a:t>
            </a:fld>
            <a:endParaRPr lang="en-US" dirty="0"/>
          </a:p>
        </p:txBody>
      </p:sp>
      <p:sp>
        <p:nvSpPr>
          <p:cNvPr id="4" name="Content Placeholder 3"/>
          <p:cNvSpPr>
            <a:spLocks noGrp="1"/>
          </p:cNvSpPr>
          <p:nvPr>
            <p:ph sz="quarter" idx="1"/>
          </p:nvPr>
        </p:nvSpPr>
        <p:spPr/>
        <p:txBody>
          <a:bodyPr/>
          <a:lstStyle/>
          <a:p>
            <a:pPr marL="0" indent="0">
              <a:buNone/>
            </a:pPr>
            <a:r>
              <a:rPr lang="en-US" altLang="en-US" dirty="0"/>
              <a:t>Your data set: {42, 50, 55, 57, 61, 77, 79, 97}</a:t>
            </a:r>
          </a:p>
          <a:p>
            <a:pPr>
              <a:lnSpc>
                <a:spcPct val="90000"/>
              </a:lnSpc>
            </a:pPr>
            <a:r>
              <a:rPr lang="en-US" altLang="en-US" dirty="0"/>
              <a:t>Natural Breaks</a:t>
            </a:r>
          </a:p>
          <a:p>
            <a:pPr lvl="1">
              <a:lnSpc>
                <a:spcPct val="90000"/>
              </a:lnSpc>
            </a:pPr>
            <a:r>
              <a:rPr lang="en-US" altLang="en-US" dirty="0"/>
              <a:t>Data grouped by gaps in range of data values </a:t>
            </a:r>
          </a:p>
          <a:p>
            <a:pPr lvl="1"/>
            <a:r>
              <a:rPr lang="en-US" altLang="en-US" dirty="0"/>
              <a:t>{42</a:t>
            </a:r>
            <a:r>
              <a:rPr lang="en-US" altLang="en-US" dirty="0">
                <a:solidFill>
                  <a:schemeClr val="hlink"/>
                </a:solidFill>
              </a:rPr>
              <a:t>8</a:t>
            </a:r>
            <a:r>
              <a:rPr lang="en-US" altLang="en-US" dirty="0"/>
              <a:t>50</a:t>
            </a:r>
            <a:r>
              <a:rPr lang="en-US" altLang="en-US" dirty="0">
                <a:solidFill>
                  <a:schemeClr val="hlink"/>
                </a:solidFill>
              </a:rPr>
              <a:t>5</a:t>
            </a:r>
            <a:r>
              <a:rPr lang="en-US" altLang="en-US" dirty="0"/>
              <a:t>55</a:t>
            </a:r>
            <a:r>
              <a:rPr lang="en-US" altLang="en-US" dirty="0">
                <a:solidFill>
                  <a:schemeClr val="hlink"/>
                </a:solidFill>
              </a:rPr>
              <a:t>2</a:t>
            </a:r>
            <a:r>
              <a:rPr lang="en-US" altLang="en-US" dirty="0"/>
              <a:t>57</a:t>
            </a:r>
            <a:r>
              <a:rPr lang="en-US" altLang="en-US" dirty="0">
                <a:solidFill>
                  <a:schemeClr val="hlink"/>
                </a:solidFill>
              </a:rPr>
              <a:t>4</a:t>
            </a:r>
            <a:r>
              <a:rPr lang="en-US" altLang="en-US" dirty="0"/>
              <a:t>61</a:t>
            </a:r>
            <a:r>
              <a:rPr lang="en-US" altLang="en-US" dirty="0">
                <a:solidFill>
                  <a:schemeClr val="hlink"/>
                </a:solidFill>
              </a:rPr>
              <a:t>6</a:t>
            </a:r>
            <a:r>
              <a:rPr lang="en-US" altLang="en-US" dirty="0"/>
              <a:t>77</a:t>
            </a:r>
            <a:r>
              <a:rPr lang="en-US" altLang="en-US" dirty="0">
                <a:solidFill>
                  <a:schemeClr val="hlink"/>
                </a:solidFill>
              </a:rPr>
              <a:t>2</a:t>
            </a:r>
            <a:r>
              <a:rPr lang="en-US" altLang="en-US" dirty="0"/>
              <a:t>79</a:t>
            </a:r>
            <a:r>
              <a:rPr lang="en-US" altLang="en-US" dirty="0">
                <a:solidFill>
                  <a:schemeClr val="hlink"/>
                </a:solidFill>
              </a:rPr>
              <a:t>18</a:t>
            </a:r>
            <a:r>
              <a:rPr lang="en-US" altLang="en-US" dirty="0"/>
              <a:t>97}</a:t>
            </a:r>
          </a:p>
          <a:p>
            <a:pPr lvl="1">
              <a:lnSpc>
                <a:spcPct val="90000"/>
              </a:lnSpc>
            </a:pPr>
            <a:r>
              <a:rPr lang="en-US" altLang="en-US" dirty="0"/>
              <a:t>Data grouping: {42} {50, 55, 57, 61} {77, 79} {97}</a:t>
            </a:r>
          </a:p>
          <a:p>
            <a:pPr lvl="1">
              <a:lnSpc>
                <a:spcPct val="90000"/>
              </a:lnSpc>
            </a:pPr>
            <a:r>
              <a:rPr lang="en-US" altLang="en-US" dirty="0"/>
              <a:t>Class ranges uneven: lots of options, one depicted below</a:t>
            </a:r>
            <a:r>
              <a:rPr lang="en-US" altLang="en-US" sz="2800" dirty="0"/>
              <a:t/>
            </a:r>
            <a:br>
              <a:rPr lang="en-US" altLang="en-US" sz="2800" dirty="0"/>
            </a:br>
            <a:endParaRPr lang="en-US" dirty="0"/>
          </a:p>
        </p:txBody>
      </p:sp>
      <p:sp>
        <p:nvSpPr>
          <p:cNvPr id="6" name="TextBox 5"/>
          <p:cNvSpPr txBox="1"/>
          <p:nvPr/>
        </p:nvSpPr>
        <p:spPr>
          <a:xfrm>
            <a:off x="4999884" y="5710536"/>
            <a:ext cx="1840156" cy="461665"/>
          </a:xfrm>
          <a:prstGeom prst="rect">
            <a:avLst/>
          </a:prstGeom>
          <a:noFill/>
        </p:spPr>
        <p:txBody>
          <a:bodyPr wrap="square" rtlCol="0">
            <a:spAutoFit/>
          </a:bodyPr>
          <a:lstStyle/>
          <a:p>
            <a:r>
              <a:rPr lang="en-US" sz="2400" dirty="0"/>
              <a:t>Class breaks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220" y="3810000"/>
            <a:ext cx="750832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flipV="1">
            <a:off x="3352800" y="4495800"/>
            <a:ext cx="1981200" cy="13024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400800" y="4495800"/>
            <a:ext cx="1981200" cy="130244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791200" y="4462166"/>
            <a:ext cx="228600" cy="133607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18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A4BC933-B039-412B-A139-66EC98714F02}" type="slidenum">
              <a:rPr lang="en-US" smtClean="0"/>
              <a:t>58</a:t>
            </a:fld>
            <a:endParaRPr lang="en-US" dirty="0"/>
          </a:p>
        </p:txBody>
      </p:sp>
      <p:sp>
        <p:nvSpPr>
          <p:cNvPr id="4" name="Content Placeholder 3"/>
          <p:cNvSpPr>
            <a:spLocks noGrp="1"/>
          </p:cNvSpPr>
          <p:nvPr>
            <p:ph sz="quarter" idx="1"/>
          </p:nvPr>
        </p:nvSpPr>
        <p:spPr>
          <a:xfrm>
            <a:off x="1981200" y="365760"/>
            <a:ext cx="3276600" cy="3087910"/>
          </a:xfrm>
        </p:spPr>
        <p:txBody>
          <a:bodyPr>
            <a:normAutofit/>
          </a:bodyPr>
          <a:lstStyle/>
          <a:p>
            <a:r>
              <a:rPr lang="en-US" b="1" dirty="0"/>
              <a:t>Upper right</a:t>
            </a:r>
            <a:r>
              <a:rPr lang="en-US" dirty="0"/>
              <a:t>:      Equal interval</a:t>
            </a:r>
          </a:p>
          <a:p>
            <a:r>
              <a:rPr lang="en-US" b="1" dirty="0"/>
              <a:t>Bottom left</a:t>
            </a:r>
            <a:r>
              <a:rPr lang="en-US" dirty="0"/>
              <a:t>: Quantiles (5 classes)</a:t>
            </a:r>
          </a:p>
          <a:p>
            <a:r>
              <a:rPr lang="en-US" b="1" dirty="0"/>
              <a:t>Bottom right</a:t>
            </a:r>
            <a:r>
              <a:rPr lang="en-US" dirty="0"/>
              <a:t>: Natural breaks</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36562"/>
            <a:ext cx="3587272" cy="268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473" y="436562"/>
            <a:ext cx="1189037" cy="268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571463"/>
            <a:ext cx="1189037" cy="2667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571464"/>
            <a:ext cx="3572988" cy="267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1" y="3571464"/>
            <a:ext cx="3572989" cy="267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whitestat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76" y="3530284"/>
            <a:ext cx="1190625" cy="271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33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Modifiable Areal Unit Problem</a:t>
            </a:r>
            <a:endParaRPr lang="en-US" dirty="0"/>
          </a:p>
        </p:txBody>
      </p:sp>
      <p:pic>
        <p:nvPicPr>
          <p:cNvPr id="1026" name="Picture 2" descr="A set of three maps to show that different aggregations of count data can affect the appearance of a choropleth map created from the aggregated d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3675" y="0"/>
            <a:ext cx="3093753" cy="68655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1027" y="1838425"/>
            <a:ext cx="6824312"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three maps above show how different aggregations of count data (e.g., using three different types of enumeration units) can affect the appearance of a choropleth map created from the aggregated data. </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The </a:t>
            </a:r>
            <a:r>
              <a:rPr lang="en-US" sz="2400" dirty="0"/>
              <a:t>aggregation units contain different counts of the </a:t>
            </a:r>
            <a:r>
              <a:rPr lang="en-US" sz="2400" dirty="0" smtClean="0"/>
              <a:t>phenomenon, even though all </a:t>
            </a:r>
            <a:r>
              <a:rPr lang="en-US" sz="2400" dirty="0"/>
              <a:t>three maps use the same color scheme and </a:t>
            </a:r>
            <a:r>
              <a:rPr lang="en-US" sz="2400" dirty="0" smtClean="0"/>
              <a:t>classification.</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As </a:t>
            </a:r>
            <a:r>
              <a:rPr lang="en-US" sz="2400" dirty="0"/>
              <a:t>you see, the effects of MAUP can significantly alter the appearance of the final map.</a:t>
            </a:r>
          </a:p>
        </p:txBody>
      </p:sp>
    </p:spTree>
    <p:extLst>
      <p:ext uri="{BB962C8B-B14F-4D97-AF65-F5344CB8AC3E}">
        <p14:creationId xmlns:p14="http://schemas.microsoft.com/office/powerpoint/2010/main" val="152711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have a human in the loop?</a:t>
            </a:r>
          </a:p>
        </p:txBody>
      </p:sp>
      <p:sp>
        <p:nvSpPr>
          <p:cNvPr id="3" name="Content Placeholder 2"/>
          <p:cNvSpPr>
            <a:spLocks noGrp="1"/>
          </p:cNvSpPr>
          <p:nvPr>
            <p:ph idx="1"/>
          </p:nvPr>
        </p:nvSpPr>
        <p:spPr/>
        <p:txBody>
          <a:bodyPr/>
          <a:lstStyle/>
          <a:p>
            <a:endParaRPr lang="en-US"/>
          </a:p>
        </p:txBody>
      </p:sp>
      <p:pic>
        <p:nvPicPr>
          <p:cNvPr id="4" name="Picture 2" descr="http://www.galactic-squid.com/wp-content/uploads/2014/09/minority_report_by_inkedartist-d3gztu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7951291" cy="454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946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color</a:t>
            </a:r>
          </a:p>
        </p:txBody>
      </p:sp>
      <p:sp>
        <p:nvSpPr>
          <p:cNvPr id="3" name="Slide Number Placeholder 2"/>
          <p:cNvSpPr>
            <a:spLocks noGrp="1"/>
          </p:cNvSpPr>
          <p:nvPr>
            <p:ph type="sldNum" sz="quarter" idx="12"/>
          </p:nvPr>
        </p:nvSpPr>
        <p:spPr/>
        <p:txBody>
          <a:bodyPr/>
          <a:lstStyle/>
          <a:p>
            <a:fld id="{9A4BC933-B039-412B-A139-66EC98714F02}" type="slidenum">
              <a:rPr lang="en-US" smtClean="0"/>
              <a:t>60</a:t>
            </a:fld>
            <a:endParaRPr lang="en-US" dirty="0"/>
          </a:p>
        </p:txBody>
      </p:sp>
      <p:sp>
        <p:nvSpPr>
          <p:cNvPr id="4" name="Content Placeholder 3"/>
          <p:cNvSpPr>
            <a:spLocks noGrp="1"/>
          </p:cNvSpPr>
          <p:nvPr>
            <p:ph sz="quarter" idx="1"/>
          </p:nvPr>
        </p:nvSpPr>
        <p:spPr>
          <a:xfrm>
            <a:off x="838200" y="2071688"/>
            <a:ext cx="5181600" cy="4085272"/>
          </a:xfrm>
        </p:spPr>
        <p:txBody>
          <a:bodyPr>
            <a:normAutofit fontScale="92500" lnSpcReduction="10000"/>
          </a:bodyPr>
          <a:lstStyle/>
          <a:p>
            <a:r>
              <a:rPr lang="en-US" dirty="0"/>
              <a:t>Success of thematic maps, especially </a:t>
            </a:r>
            <a:r>
              <a:rPr lang="en-US" dirty="0" err="1"/>
              <a:t>choropleth</a:t>
            </a:r>
            <a:r>
              <a:rPr lang="en-US" dirty="0"/>
              <a:t> maps, depends on how we manipulate color in terms of hue, saturation, and value</a:t>
            </a:r>
          </a:p>
          <a:p>
            <a:endParaRPr lang="en-US" dirty="0"/>
          </a:p>
          <a:p>
            <a:pPr lvl="1"/>
            <a:r>
              <a:rPr lang="en-US" dirty="0"/>
              <a:t>Hue: color without black or white added</a:t>
            </a:r>
          </a:p>
          <a:p>
            <a:pPr lvl="1"/>
            <a:r>
              <a:rPr lang="en-US" dirty="0"/>
              <a:t>Saturation: the amount of pure color; 0% = gray, 100% = pure hue</a:t>
            </a:r>
          </a:p>
          <a:p>
            <a:pPr lvl="1"/>
            <a:r>
              <a:rPr lang="en-US" dirty="0"/>
              <a:t>Value = brightness: 0% = dark, 100% = white (bright)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828800"/>
            <a:ext cx="4383264"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0461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color: rules</a:t>
            </a:r>
          </a:p>
        </p:txBody>
      </p:sp>
      <p:sp>
        <p:nvSpPr>
          <p:cNvPr id="3" name="Slide Number Placeholder 2"/>
          <p:cNvSpPr>
            <a:spLocks noGrp="1"/>
          </p:cNvSpPr>
          <p:nvPr>
            <p:ph type="sldNum" sz="quarter" idx="12"/>
          </p:nvPr>
        </p:nvSpPr>
        <p:spPr/>
        <p:txBody>
          <a:bodyPr/>
          <a:lstStyle/>
          <a:p>
            <a:fld id="{9A4BC933-B039-412B-A139-66EC98714F02}" type="slidenum">
              <a:rPr lang="en-US" smtClean="0"/>
              <a:t>61</a:t>
            </a:fld>
            <a:endParaRPr lang="en-US" dirty="0"/>
          </a:p>
        </p:txBody>
      </p:sp>
      <p:sp>
        <p:nvSpPr>
          <p:cNvPr id="4" name="Content Placeholder 3"/>
          <p:cNvSpPr>
            <a:spLocks noGrp="1"/>
          </p:cNvSpPr>
          <p:nvPr>
            <p:ph sz="quarter" idx="1"/>
          </p:nvPr>
        </p:nvSpPr>
        <p:spPr/>
        <p:txBody>
          <a:bodyPr>
            <a:normAutofit fontScale="92500" lnSpcReduction="20000"/>
          </a:bodyPr>
          <a:lstStyle/>
          <a:p>
            <a:r>
              <a:rPr lang="en-US" dirty="0"/>
              <a:t>Type of thematic data determines your color scheme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Shading generally progresses from dark to light</a:t>
            </a:r>
          </a:p>
          <a:p>
            <a:pPr lvl="1"/>
            <a:r>
              <a:rPr lang="en-US" dirty="0"/>
              <a:t>Dark is associated with high values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2307293"/>
            <a:ext cx="5026343" cy="295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837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9A4BC933-B039-412B-A139-66EC98714F02}" type="slidenum">
              <a:rPr lang="en-US" smtClean="0"/>
              <a:t>62</a:t>
            </a:fld>
            <a:endParaRPr lang="en-US" dirty="0"/>
          </a:p>
        </p:txBody>
      </p:sp>
      <p:sp>
        <p:nvSpPr>
          <p:cNvPr id="4" name="Content Placeholder 3"/>
          <p:cNvSpPr>
            <a:spLocks noGrp="1"/>
          </p:cNvSpPr>
          <p:nvPr>
            <p:ph sz="quarter" idx="1"/>
          </p:nvPr>
        </p:nvSpPr>
        <p:spPr>
          <a:xfrm>
            <a:off x="6708775" y="1219200"/>
            <a:ext cx="3502025" cy="4937760"/>
          </a:xfrm>
        </p:spPr>
        <p:txBody>
          <a:bodyPr/>
          <a:lstStyle/>
          <a:p>
            <a:r>
              <a:rPr lang="en-US" dirty="0"/>
              <a:t>For help on color schemes visit sites like </a:t>
            </a:r>
            <a:r>
              <a:rPr lang="en-US" dirty="0" err="1">
                <a:hlinkClick r:id="rId2"/>
              </a:rPr>
              <a:t>ColorBrewer</a:t>
            </a:r>
            <a:r>
              <a:rPr lang="en-US" dirty="0">
                <a:hlinkClick r:id="rId2"/>
              </a:rPr>
              <a:t> 2.0</a:t>
            </a:r>
            <a:r>
              <a:rPr lang="en-US" dirty="0"/>
              <a:t> or </a:t>
            </a:r>
            <a:r>
              <a:rPr lang="en-US" dirty="0">
                <a:hlinkClick r:id="rId3"/>
              </a:rPr>
              <a:t>ProCato.com</a:t>
            </a:r>
            <a:endParaRPr lang="en-US" dirty="0"/>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0"/>
            <a:ext cx="49561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29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620000" cy="990600"/>
          </a:xfrm>
        </p:spPr>
        <p:txBody>
          <a:bodyPr>
            <a:normAutofit fontScale="90000"/>
          </a:bodyPr>
          <a:lstStyle/>
          <a:p>
            <a:r>
              <a:rPr lang="en-US" dirty="0"/>
              <a:t>Color selection: </a:t>
            </a:r>
            <a:r>
              <a:rPr lang="en-US" dirty="0">
                <a:hlinkClick r:id="rId2"/>
              </a:rPr>
              <a:t>www.colorbrewer2.org</a:t>
            </a:r>
            <a:r>
              <a:rPr lang="en-US" dirty="0"/>
              <a:t> </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648" y="1196645"/>
            <a:ext cx="7343776" cy="510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360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42939" y="1794865"/>
            <a:ext cx="5930949" cy="458300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737" y="2794702"/>
            <a:ext cx="4777558" cy="3583169"/>
          </a:xfrm>
          <a:prstGeom prst="rect">
            <a:avLst/>
          </a:prstGeom>
        </p:spPr>
      </p:pic>
      <p:sp>
        <p:nvSpPr>
          <p:cNvPr id="8" name="Subtitle 5"/>
          <p:cNvSpPr txBox="1">
            <a:spLocks/>
          </p:cNvSpPr>
          <p:nvPr/>
        </p:nvSpPr>
        <p:spPr>
          <a:xfrm>
            <a:off x="7043737" y="958902"/>
            <a:ext cx="5114924" cy="1214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@caglarkoylu</a:t>
            </a:r>
          </a:p>
          <a:p>
            <a:pPr marL="0" indent="0">
              <a:buNone/>
            </a:pPr>
            <a:r>
              <a:rPr lang="en-US" dirty="0" smtClean="0">
                <a:solidFill>
                  <a:srgbClr val="000000"/>
                </a:solidFill>
              </a:rPr>
              <a:t>caglar-koylu@uiowa.edu</a:t>
            </a:r>
            <a:endParaRPr lang="en-US" dirty="0" smtClean="0"/>
          </a:p>
          <a:p>
            <a:pPr marL="0" indent="0">
              <a:buNone/>
            </a:pPr>
            <a:r>
              <a:rPr lang="en-US" dirty="0" smtClean="0">
                <a:hlinkClick r:id="rId4"/>
              </a:rPr>
              <a:t>www.geo-social.org/datascience</a:t>
            </a:r>
            <a:r>
              <a:rPr lang="en-US" dirty="0" smtClean="0"/>
              <a:t> </a:t>
            </a:r>
          </a:p>
          <a:p>
            <a:endParaRPr lang="en-US" dirty="0" smtClean="0"/>
          </a:p>
          <a:p>
            <a:endParaRPr lang="en-US" dirty="0"/>
          </a:p>
        </p:txBody>
      </p:sp>
      <p:sp>
        <p:nvSpPr>
          <p:cNvPr id="9" name="Rectangle 8"/>
          <p:cNvSpPr/>
          <p:nvPr/>
        </p:nvSpPr>
        <p:spPr>
          <a:xfrm>
            <a:off x="642939" y="604959"/>
            <a:ext cx="3334824" cy="923330"/>
          </a:xfrm>
          <a:prstGeom prst="rect">
            <a:avLst/>
          </a:prstGeom>
        </p:spPr>
        <p:txBody>
          <a:bodyPr wrap="none">
            <a:spAutoFit/>
          </a:bodyPr>
          <a:lstStyle/>
          <a:p>
            <a:r>
              <a:rPr lang="en-US" sz="5400" dirty="0" smtClean="0"/>
              <a:t>Questions?</a:t>
            </a:r>
            <a:endParaRPr lang="en-US" sz="5400" dirty="0"/>
          </a:p>
        </p:txBody>
      </p:sp>
    </p:spTree>
    <p:extLst>
      <p:ext uri="{BB962C8B-B14F-4D97-AF65-F5344CB8AC3E}">
        <p14:creationId xmlns:p14="http://schemas.microsoft.com/office/powerpoint/2010/main" val="3848398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have a human in the loop?</a:t>
            </a:r>
          </a:p>
        </p:txBody>
      </p:sp>
      <p:sp>
        <p:nvSpPr>
          <p:cNvPr id="3" name="Content Placeholder 2"/>
          <p:cNvSpPr>
            <a:spLocks noGrp="1"/>
          </p:cNvSpPr>
          <p:nvPr>
            <p:ph idx="1"/>
          </p:nvPr>
        </p:nvSpPr>
        <p:spPr/>
        <p:txBody>
          <a:bodyPr>
            <a:normAutofit lnSpcReduction="10000"/>
          </a:bodyPr>
          <a:lstStyle/>
          <a:p>
            <a:r>
              <a:rPr lang="en-US" dirty="0"/>
              <a:t>don’t need </a:t>
            </a:r>
            <a:r>
              <a:rPr lang="en-US" dirty="0" smtClean="0"/>
              <a:t>visualization </a:t>
            </a:r>
            <a:r>
              <a:rPr lang="en-US" dirty="0"/>
              <a:t>when fully automatic solution exists and is trusted </a:t>
            </a:r>
          </a:p>
          <a:p>
            <a:r>
              <a:rPr lang="en-US" dirty="0"/>
              <a:t>many analysis problems ill-specified</a:t>
            </a:r>
          </a:p>
          <a:p>
            <a:pPr lvl="1"/>
            <a:r>
              <a:rPr lang="en-US" dirty="0"/>
              <a:t>don’t know exactly what questions to ask in advance</a:t>
            </a:r>
          </a:p>
          <a:p>
            <a:r>
              <a:rPr lang="en-US" dirty="0"/>
              <a:t>possibilities</a:t>
            </a:r>
          </a:p>
          <a:p>
            <a:pPr lvl="1"/>
            <a:r>
              <a:rPr lang="en-US" dirty="0"/>
              <a:t>long-term use for end users (e.g. exploratory analysis of scientific data)</a:t>
            </a:r>
          </a:p>
          <a:p>
            <a:pPr lvl="1"/>
            <a:r>
              <a:rPr lang="en-US" dirty="0"/>
              <a:t>presentation of known results </a:t>
            </a:r>
          </a:p>
          <a:p>
            <a:pPr lvl="1"/>
            <a:r>
              <a:rPr lang="en-US" dirty="0"/>
              <a:t>stepping stone to better understanding of requirements before developing models</a:t>
            </a:r>
          </a:p>
          <a:p>
            <a:pPr lvl="1"/>
            <a:r>
              <a:rPr lang="en-US" dirty="0"/>
              <a:t>help developers of automatic solution refine/debug, determine parameters</a:t>
            </a:r>
          </a:p>
          <a:p>
            <a:pPr lvl="1"/>
            <a:r>
              <a:rPr lang="en-US" dirty="0"/>
              <a:t>help end users of automatic solutions verify, build trust</a:t>
            </a:r>
          </a:p>
          <a:p>
            <a:endParaRPr lang="en-US" dirty="0"/>
          </a:p>
          <a:p>
            <a:endParaRPr lang="en-US" dirty="0" smtClean="0"/>
          </a:p>
          <a:p>
            <a:endParaRPr lang="en-US" dirty="0"/>
          </a:p>
          <a:p>
            <a:endParaRPr lang="en-US" dirty="0"/>
          </a:p>
          <a:p>
            <a:endParaRPr lang="en-US" dirty="0"/>
          </a:p>
        </p:txBody>
      </p:sp>
      <p:sp>
        <p:nvSpPr>
          <p:cNvPr id="4" name="TextBox 3"/>
          <p:cNvSpPr txBox="1"/>
          <p:nvPr/>
        </p:nvSpPr>
        <p:spPr>
          <a:xfrm>
            <a:off x="923041" y="6127234"/>
            <a:ext cx="2562896" cy="369332"/>
          </a:xfrm>
          <a:prstGeom prst="rect">
            <a:avLst/>
          </a:prstGeom>
          <a:noFill/>
        </p:spPr>
        <p:txBody>
          <a:bodyPr wrap="square" rtlCol="0">
            <a:spAutoFit/>
          </a:bodyPr>
          <a:lstStyle/>
          <a:p>
            <a:r>
              <a:rPr lang="en-US" dirty="0" err="1" smtClean="0"/>
              <a:t>Munzner</a:t>
            </a:r>
            <a:r>
              <a:rPr lang="en-US" dirty="0" smtClean="0"/>
              <a:t>, 2015</a:t>
            </a:r>
            <a:endParaRPr lang="en-US" dirty="0"/>
          </a:p>
        </p:txBody>
      </p:sp>
    </p:spTree>
    <p:extLst>
      <p:ext uri="{BB962C8B-B14F-4D97-AF65-F5344CB8AC3E}">
        <p14:creationId xmlns:p14="http://schemas.microsoft.com/office/powerpoint/2010/main" val="3369019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represent all the data?</a:t>
            </a:r>
            <a:endParaRPr lang="en-US" dirty="0"/>
          </a:p>
        </p:txBody>
      </p:sp>
      <p:sp>
        <p:nvSpPr>
          <p:cNvPr id="3" name="Content Placeholder 2"/>
          <p:cNvSpPr>
            <a:spLocks noGrp="1"/>
          </p:cNvSpPr>
          <p:nvPr>
            <p:ph idx="1"/>
          </p:nvPr>
        </p:nvSpPr>
        <p:spPr/>
        <p:txBody>
          <a:bodyPr/>
          <a:lstStyle/>
          <a:p>
            <a:r>
              <a:rPr lang="en-US" dirty="0" smtClean="0"/>
              <a:t>Summaries lose information, details matter</a:t>
            </a:r>
          </a:p>
          <a:p>
            <a:pPr lvl="1"/>
            <a:r>
              <a:rPr lang="en-US" dirty="0" smtClean="0"/>
              <a:t>Confirm expected and find unexpected patterns</a:t>
            </a:r>
          </a:p>
          <a:p>
            <a:pPr lvl="1"/>
            <a:r>
              <a:rPr lang="en-US" dirty="0" smtClean="0"/>
              <a:t>Assess validity of statistical model</a:t>
            </a:r>
            <a:endParaRPr lang="en-US" dirty="0"/>
          </a:p>
        </p:txBody>
      </p:sp>
      <p:pic>
        <p:nvPicPr>
          <p:cNvPr id="4" name="table"/>
          <p:cNvPicPr>
            <a:picLocks noChangeAspect="1"/>
          </p:cNvPicPr>
          <p:nvPr/>
        </p:nvPicPr>
        <p:blipFill>
          <a:blip r:embed="rId2"/>
          <a:stretch>
            <a:fillRect/>
          </a:stretch>
        </p:blipFill>
        <p:spPr>
          <a:xfrm>
            <a:off x="1348164" y="4068555"/>
            <a:ext cx="3921420" cy="2364218"/>
          </a:xfrm>
          <a:prstGeom prst="rect">
            <a:avLst/>
          </a:prstGeom>
        </p:spPr>
      </p:pic>
      <p:sp>
        <p:nvSpPr>
          <p:cNvPr id="5" name="Rectangle 4"/>
          <p:cNvSpPr>
            <a:spLocks/>
          </p:cNvSpPr>
          <p:nvPr/>
        </p:nvSpPr>
        <p:spPr bwMode="auto">
          <a:xfrm>
            <a:off x="0" y="3647868"/>
            <a:ext cx="5740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3600" kern="1200">
                <a:solidFill>
                  <a:schemeClr val="tx1"/>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600" kern="1200">
                <a:solidFill>
                  <a:schemeClr val="tx1"/>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600" kern="1200">
                <a:solidFill>
                  <a:schemeClr val="tx1"/>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600" kern="1200">
                <a:solidFill>
                  <a:schemeClr val="tx1"/>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600" kern="1200">
                <a:solidFill>
                  <a:schemeClr val="tx1"/>
                </a:solidFill>
                <a:latin typeface="Gill Sans" charset="0"/>
                <a:ea typeface="ヒラギノ角ゴ ProN W3" charset="0"/>
                <a:cs typeface="ヒラギノ角ゴ ProN W3" charset="0"/>
                <a:sym typeface="Gill Sans" charset="0"/>
              </a:defRPr>
            </a:lvl5pPr>
            <a:lvl6pPr marL="2286000" algn="l" defTabSz="914400" rtl="0" eaLnBrk="1" latinLnBrk="0" hangingPunct="1">
              <a:defRPr sz="3600" kern="1200">
                <a:solidFill>
                  <a:schemeClr val="tx1"/>
                </a:solidFill>
                <a:latin typeface="Gill Sans" charset="0"/>
                <a:ea typeface="ヒラギノ角ゴ ProN W3" charset="0"/>
                <a:cs typeface="ヒラギノ角ゴ ProN W3" charset="0"/>
                <a:sym typeface="Gill Sans" charset="0"/>
              </a:defRPr>
            </a:lvl6pPr>
            <a:lvl7pPr marL="2743200" algn="l" defTabSz="914400" rtl="0" eaLnBrk="1" latinLnBrk="0" hangingPunct="1">
              <a:defRPr sz="3600" kern="1200">
                <a:solidFill>
                  <a:schemeClr val="tx1"/>
                </a:solidFill>
                <a:latin typeface="Gill Sans" charset="0"/>
                <a:ea typeface="ヒラギノ角ゴ ProN W3" charset="0"/>
                <a:cs typeface="ヒラギノ角ゴ ProN W3" charset="0"/>
                <a:sym typeface="Gill Sans" charset="0"/>
              </a:defRPr>
            </a:lvl7pPr>
            <a:lvl8pPr marL="3200400" algn="l" defTabSz="914400" rtl="0" eaLnBrk="1" latinLnBrk="0" hangingPunct="1">
              <a:defRPr sz="3600" kern="1200">
                <a:solidFill>
                  <a:schemeClr val="tx1"/>
                </a:solidFill>
                <a:latin typeface="Gill Sans" charset="0"/>
                <a:ea typeface="ヒラギノ角ゴ ProN W3" charset="0"/>
                <a:cs typeface="ヒラギノ角ゴ ProN W3" charset="0"/>
                <a:sym typeface="Gill Sans" charset="0"/>
              </a:defRPr>
            </a:lvl8pPr>
            <a:lvl9pPr marL="3657600" algn="l" defTabSz="914400" rtl="0" eaLnBrk="1" latinLnBrk="0" hangingPunct="1">
              <a:defRPr sz="3600" kern="1200">
                <a:solidFill>
                  <a:schemeClr val="tx1"/>
                </a:solidFill>
                <a:latin typeface="Gill Sans" charset="0"/>
                <a:ea typeface="ヒラギノ角ゴ ProN W3" charset="0"/>
                <a:cs typeface="ヒラギノ角ゴ ProN W3" charset="0"/>
                <a:sym typeface="Gill Sans" charset="0"/>
              </a:defRPr>
            </a:lvl9pPr>
          </a:lstStyle>
          <a:p>
            <a:pPr marL="0" lvl="1"/>
            <a:r>
              <a:rPr lang="en-US" altLang="en-US" sz="2000" b="1" dirty="0">
                <a:ea typeface="Gill Sans" charset="0"/>
                <a:cs typeface="Gill Sans" charset="0"/>
              </a:rPr>
              <a:t> </a:t>
            </a:r>
            <a:r>
              <a:rPr lang="en-US" altLang="en-US" sz="2000" b="1" dirty="0" err="1">
                <a:ea typeface="Gill Sans" charset="0"/>
                <a:cs typeface="Gill Sans" charset="0"/>
              </a:rPr>
              <a:t>Anscombe’s</a:t>
            </a:r>
            <a:r>
              <a:rPr lang="en-US" altLang="en-US" sz="2000" b="1" dirty="0">
                <a:ea typeface="Gill Sans" charset="0"/>
                <a:cs typeface="Gill Sans" charset="0"/>
              </a:rPr>
              <a:t> Quartet</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t="50980"/>
          <a:stretch>
            <a:fillRect/>
          </a:stretch>
        </p:blipFill>
        <p:spPr bwMode="auto">
          <a:xfrm>
            <a:off x="6381947" y="3058162"/>
            <a:ext cx="4603791" cy="3287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584441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Geovisualization </a:t>
            </a:r>
            <a:endParaRPr lang="en-US" dirty="0"/>
          </a:p>
        </p:txBody>
      </p:sp>
      <p:sp>
        <p:nvSpPr>
          <p:cNvPr id="3" name="Content Placeholder 2"/>
          <p:cNvSpPr>
            <a:spLocks noGrp="1"/>
          </p:cNvSpPr>
          <p:nvPr>
            <p:ph idx="1"/>
          </p:nvPr>
        </p:nvSpPr>
        <p:spPr/>
        <p:txBody>
          <a:bodyPr/>
          <a:lstStyle/>
          <a:p>
            <a:r>
              <a:rPr lang="en-US" dirty="0"/>
              <a:t>Nature of geographic phenomena</a:t>
            </a:r>
          </a:p>
          <a:p>
            <a:r>
              <a:rPr lang="en-US" dirty="0"/>
              <a:t>Level of measurement</a:t>
            </a:r>
          </a:p>
          <a:p>
            <a:r>
              <a:rPr lang="en-US" dirty="0"/>
              <a:t>Visual variables</a:t>
            </a:r>
          </a:p>
          <a:p>
            <a:r>
              <a:rPr lang="en-US" dirty="0"/>
              <a:t>Map types</a:t>
            </a:r>
          </a:p>
          <a:p>
            <a:endParaRPr lang="en-US" dirty="0"/>
          </a:p>
        </p:txBody>
      </p:sp>
    </p:spTree>
    <p:extLst>
      <p:ext uri="{BB962C8B-B14F-4D97-AF65-F5344CB8AC3E}">
        <p14:creationId xmlns:p14="http://schemas.microsoft.com/office/powerpoint/2010/main" val="14509554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TotalTime>
  <Words>1801</Words>
  <Application>Microsoft Office PowerPoint</Application>
  <PresentationFormat>Widescreen</PresentationFormat>
  <Paragraphs>319</Paragraphs>
  <Slides>64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ＭＳ Ｐゴシック</vt:lpstr>
      <vt:lpstr>宋体</vt:lpstr>
      <vt:lpstr>Arial</vt:lpstr>
      <vt:lpstr>Calibri</vt:lpstr>
      <vt:lpstr>Calibri Light</vt:lpstr>
      <vt:lpstr>Gill Sans</vt:lpstr>
      <vt:lpstr>open-sans-1</vt:lpstr>
      <vt:lpstr>Times New Roman</vt:lpstr>
      <vt:lpstr>Wingdings</vt:lpstr>
      <vt:lpstr>Office Theme</vt:lpstr>
      <vt:lpstr>Geovisualization and Web Mapping</vt:lpstr>
      <vt:lpstr>Thinking Spatially</vt:lpstr>
      <vt:lpstr>What is  a Geographic Information System (GIS)?</vt:lpstr>
      <vt:lpstr>What is Geographic Information Science?</vt:lpstr>
      <vt:lpstr>Geovisualization</vt:lpstr>
      <vt:lpstr>Why have a human in the loop?</vt:lpstr>
      <vt:lpstr>Why have a human in the loop?</vt:lpstr>
      <vt:lpstr>Why represent all the data?</vt:lpstr>
      <vt:lpstr>Geovisualization </vt:lpstr>
      <vt:lpstr>Nature of Geographic Phenomena</vt:lpstr>
      <vt:lpstr>Spatial Association</vt:lpstr>
      <vt:lpstr>Distance decay</vt:lpstr>
      <vt:lpstr>Distance decay</vt:lpstr>
      <vt:lpstr>Forms and processes</vt:lpstr>
      <vt:lpstr>Forms and processes</vt:lpstr>
      <vt:lpstr>Levels of measurement</vt:lpstr>
      <vt:lpstr>Nominal (Categorical)</vt:lpstr>
      <vt:lpstr>Ordinal</vt:lpstr>
      <vt:lpstr>Ordinal</vt:lpstr>
      <vt:lpstr>Interval</vt:lpstr>
      <vt:lpstr>Interval and Ratio</vt:lpstr>
      <vt:lpstr>Interval &amp; Ratio</vt:lpstr>
      <vt:lpstr>Visual Variables</vt:lpstr>
      <vt:lpstr>Visual Variables</vt:lpstr>
      <vt:lpstr>Map Types</vt:lpstr>
      <vt:lpstr>Map Types</vt:lpstr>
      <vt:lpstr>Thematic maps</vt:lpstr>
      <vt:lpstr>Dot maps &amp; time</vt:lpstr>
      <vt:lpstr>Dot maps &amp; time</vt:lpstr>
      <vt:lpstr>Dot maps &amp; time</vt:lpstr>
      <vt:lpstr>Dot maps &amp; time</vt:lpstr>
      <vt:lpstr>Dot maps &amp; time</vt:lpstr>
      <vt:lpstr>Dot maps: final notes</vt:lpstr>
      <vt:lpstr>Dot maps</vt:lpstr>
      <vt:lpstr>Graduated/Proportional Symbol maps</vt:lpstr>
      <vt:lpstr>Proportional symbols</vt:lpstr>
      <vt:lpstr>Graduated symbols</vt:lpstr>
      <vt:lpstr>Isarithmic (Isopleth/Isoline) maps</vt:lpstr>
      <vt:lpstr>Isarithmic (Isopleth/Isoline) maps</vt:lpstr>
      <vt:lpstr>Isarithmic (Isopleth/Isoline) maps</vt:lpstr>
      <vt:lpstr>Isarithmic (Isopleth/Isoline) maps</vt:lpstr>
      <vt:lpstr>Flow Maps –  Napoleon’s March to Moscow in 1812</vt:lpstr>
      <vt:lpstr>Flow Maps – Flows of disaster aids</vt:lpstr>
      <vt:lpstr>Flows of alcoholic beverages (2002 – 2007)</vt:lpstr>
      <vt:lpstr>Reciprocal communication on Twitter (Aug. 2015 – 2016)</vt:lpstr>
      <vt:lpstr>Cartogram</vt:lpstr>
      <vt:lpstr>Cartogram</vt:lpstr>
      <vt:lpstr>Cartogram</vt:lpstr>
      <vt:lpstr>Choropleth maps</vt:lpstr>
      <vt:lpstr>PowerPoint Presentation</vt:lpstr>
      <vt:lpstr>How do I classify my data?</vt:lpstr>
      <vt:lpstr>How do I classify my data?</vt:lpstr>
      <vt:lpstr>How do I classify my data? </vt:lpstr>
      <vt:lpstr>Types of classification schemes?</vt:lpstr>
      <vt:lpstr>Classification schemes</vt:lpstr>
      <vt:lpstr>Classification schemes</vt:lpstr>
      <vt:lpstr>Classification schemes</vt:lpstr>
      <vt:lpstr>PowerPoint Presentation</vt:lpstr>
      <vt:lpstr>Modifiable Areal Unit Problem</vt:lpstr>
      <vt:lpstr>Use of color</vt:lpstr>
      <vt:lpstr>Use of color: rules</vt:lpstr>
      <vt:lpstr>PowerPoint Presentation</vt:lpstr>
      <vt:lpstr>Color selection: www.colorbrewer2.org </vt:lpstr>
      <vt:lpstr>PowerPoint Presentation</vt:lpstr>
    </vt:vector>
  </TitlesOfParts>
  <Company>The University of Iowa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Koylu, Caglar</dc:creator>
  <cp:lastModifiedBy>Koylu, Caglar</cp:lastModifiedBy>
  <cp:revision>140</cp:revision>
  <dcterms:created xsi:type="dcterms:W3CDTF">2016-01-25T22:23:28Z</dcterms:created>
  <dcterms:modified xsi:type="dcterms:W3CDTF">2018-06-03T18:49:14Z</dcterms:modified>
</cp:coreProperties>
</file>